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60" r:id="rId2"/>
    <p:sldId id="261" r:id="rId3"/>
    <p:sldId id="256" r:id="rId4"/>
    <p:sldId id="257" r:id="rId5"/>
    <p:sldId id="279" r:id="rId6"/>
    <p:sldId id="262" r:id="rId7"/>
    <p:sldId id="259" r:id="rId8"/>
    <p:sldId id="263" r:id="rId9"/>
    <p:sldId id="266" r:id="rId10"/>
    <p:sldId id="264" r:id="rId11"/>
    <p:sldId id="267" r:id="rId12"/>
    <p:sldId id="265" r:id="rId13"/>
    <p:sldId id="268" r:id="rId14"/>
    <p:sldId id="270" r:id="rId15"/>
    <p:sldId id="274" r:id="rId16"/>
    <p:sldId id="275" r:id="rId17"/>
    <p:sldId id="277" r:id="rId18"/>
    <p:sldId id="269" r:id="rId19"/>
    <p:sldId id="271" r:id="rId20"/>
    <p:sldId id="278" r:id="rId21"/>
    <p:sldId id="272" r:id="rId22"/>
    <p:sldId id="273"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tine Bakker" initials="MB"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897" autoAdjust="0"/>
  </p:normalViewPr>
  <p:slideViewPr>
    <p:cSldViewPr snapToGrid="0" snapToObjects="1">
      <p:cViewPr varScale="1">
        <p:scale>
          <a:sx n="109" d="100"/>
          <a:sy n="109" d="100"/>
        </p:scale>
        <p:origin x="159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Workbook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Sheet1!$H$1</c:f>
              <c:strCache>
                <c:ptCount val="1"/>
                <c:pt idx="0">
                  <c:v>Arrivals</c:v>
                </c:pt>
              </c:strCache>
            </c:strRef>
          </c:tx>
          <c:spPr>
            <a:scene3d>
              <a:camera prst="orthographicFront"/>
              <a:lightRig rig="threePt" dir="t"/>
            </a:scene3d>
            <a:sp3d>
              <a:bevelT/>
            </a:sp3d>
          </c:spPr>
          <c:invertIfNegative val="0"/>
          <c:cat>
            <c:numRef>
              <c:f>Sheet1!$G$2:$G$7</c:f>
              <c:numCache>
                <c:formatCode>General</c:formatCode>
                <c:ptCount val="6"/>
                <c:pt idx="0">
                  <c:v>2010</c:v>
                </c:pt>
                <c:pt idx="1">
                  <c:v>2011</c:v>
                </c:pt>
                <c:pt idx="2">
                  <c:v>2012</c:v>
                </c:pt>
                <c:pt idx="3">
                  <c:v>2013</c:v>
                </c:pt>
                <c:pt idx="4">
                  <c:v>2014</c:v>
                </c:pt>
                <c:pt idx="5">
                  <c:v>2015</c:v>
                </c:pt>
              </c:numCache>
            </c:numRef>
          </c:cat>
          <c:val>
            <c:numRef>
              <c:f>Sheet1!$H$2:$H$7</c:f>
              <c:numCache>
                <c:formatCode>#,##0</c:formatCode>
                <c:ptCount val="6"/>
                <c:pt idx="0">
                  <c:v>15513</c:v>
                </c:pt>
                <c:pt idx="1">
                  <c:v>18541</c:v>
                </c:pt>
                <c:pt idx="2">
                  <c:v>19815</c:v>
                </c:pt>
                <c:pt idx="3">
                  <c:v>20914</c:v>
                </c:pt>
                <c:pt idx="4">
                  <c:v>26480</c:v>
                </c:pt>
                <c:pt idx="5">
                  <c:v>29314</c:v>
                </c:pt>
              </c:numCache>
            </c:numRef>
          </c:val>
          <c:extLst xmlns:c16r2="http://schemas.microsoft.com/office/drawing/2015/06/chart">
            <c:ext xmlns:c16="http://schemas.microsoft.com/office/drawing/2014/chart" uri="{C3380CC4-5D6E-409C-BE32-E72D297353CC}">
              <c16:uniqueId val="{00000000-4340-43B5-9F5A-354983E173F0}"/>
            </c:ext>
          </c:extLst>
        </c:ser>
        <c:ser>
          <c:idx val="1"/>
          <c:order val="1"/>
          <c:tx>
            <c:strRef>
              <c:f>Sheet1!$I$1</c:f>
              <c:strCache>
                <c:ptCount val="1"/>
                <c:pt idx="0">
                  <c:v>Nights</c:v>
                </c:pt>
              </c:strCache>
            </c:strRef>
          </c:tx>
          <c:spPr>
            <a:scene3d>
              <a:camera prst="orthographicFront"/>
              <a:lightRig rig="threePt" dir="t"/>
            </a:scene3d>
            <a:sp3d>
              <a:bevelT/>
            </a:sp3d>
          </c:spPr>
          <c:invertIfNegative val="0"/>
          <c:cat>
            <c:numRef>
              <c:f>Sheet1!$G$2:$G$7</c:f>
              <c:numCache>
                <c:formatCode>General</c:formatCode>
                <c:ptCount val="6"/>
                <c:pt idx="0">
                  <c:v>2010</c:v>
                </c:pt>
                <c:pt idx="1">
                  <c:v>2011</c:v>
                </c:pt>
                <c:pt idx="2">
                  <c:v>2012</c:v>
                </c:pt>
                <c:pt idx="3">
                  <c:v>2013</c:v>
                </c:pt>
                <c:pt idx="4">
                  <c:v>2014</c:v>
                </c:pt>
                <c:pt idx="5">
                  <c:v>2015</c:v>
                </c:pt>
              </c:numCache>
            </c:numRef>
          </c:cat>
          <c:val>
            <c:numRef>
              <c:f>Sheet1!$I$2:$I$7</c:f>
              <c:numCache>
                <c:formatCode>#,##0</c:formatCode>
                <c:ptCount val="6"/>
                <c:pt idx="0">
                  <c:v>29098</c:v>
                </c:pt>
                <c:pt idx="1">
                  <c:v>35152</c:v>
                </c:pt>
                <c:pt idx="2">
                  <c:v>38551</c:v>
                </c:pt>
                <c:pt idx="3">
                  <c:v>40473</c:v>
                </c:pt>
                <c:pt idx="4">
                  <c:v>48862</c:v>
                </c:pt>
                <c:pt idx="5">
                  <c:v>52748</c:v>
                </c:pt>
              </c:numCache>
            </c:numRef>
          </c:val>
          <c:extLst xmlns:c16r2="http://schemas.microsoft.com/office/drawing/2015/06/chart">
            <c:ext xmlns:c16="http://schemas.microsoft.com/office/drawing/2014/chart" uri="{C3380CC4-5D6E-409C-BE32-E72D297353CC}">
              <c16:uniqueId val="{00000001-4340-43B5-9F5A-354983E173F0}"/>
            </c:ext>
          </c:extLst>
        </c:ser>
        <c:dLbls>
          <c:showLegendKey val="0"/>
          <c:showVal val="0"/>
          <c:showCatName val="0"/>
          <c:showSerName val="0"/>
          <c:showPercent val="0"/>
          <c:showBubbleSize val="0"/>
        </c:dLbls>
        <c:gapWidth val="150"/>
        <c:axId val="410426408"/>
        <c:axId val="411151264"/>
      </c:barChart>
      <c:catAx>
        <c:axId val="410426408"/>
        <c:scaling>
          <c:orientation val="minMax"/>
        </c:scaling>
        <c:delete val="0"/>
        <c:axPos val="b"/>
        <c:numFmt formatCode="General" sourceLinked="1"/>
        <c:majorTickMark val="out"/>
        <c:minorTickMark val="none"/>
        <c:tickLblPos val="nextTo"/>
        <c:crossAx val="411151264"/>
        <c:crosses val="autoZero"/>
        <c:auto val="1"/>
        <c:lblAlgn val="ctr"/>
        <c:lblOffset val="100"/>
        <c:noMultiLvlLbl val="0"/>
      </c:catAx>
      <c:valAx>
        <c:axId val="411151264"/>
        <c:scaling>
          <c:orientation val="minMax"/>
        </c:scaling>
        <c:delete val="0"/>
        <c:axPos val="l"/>
        <c:majorGridlines/>
        <c:numFmt formatCode="#,##0" sourceLinked="1"/>
        <c:majorTickMark val="out"/>
        <c:minorTickMark val="none"/>
        <c:tickLblPos val="nextTo"/>
        <c:crossAx val="410426408"/>
        <c:crosses val="autoZero"/>
        <c:crossBetween val="between"/>
      </c:valAx>
    </c:plotArea>
    <c:legend>
      <c:legendPos val="r"/>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EA67D6-36D2-FC46-A042-06706F89FE6C}" type="datetimeFigureOut">
              <a:rPr lang="en-US" smtClean="0"/>
              <a:pPr/>
              <a:t>7/21/2016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421A18-0E4E-A04B-BFAB-FFF3E9A423FA}" type="slidenum">
              <a:rPr lang="en-US" smtClean="0"/>
              <a:pPr/>
              <a:t>‹#›</a:t>
            </a:fld>
            <a:endParaRPr lang="en-US"/>
          </a:p>
        </p:txBody>
      </p:sp>
    </p:spTree>
    <p:extLst>
      <p:ext uri="{BB962C8B-B14F-4D97-AF65-F5344CB8AC3E}">
        <p14:creationId xmlns:p14="http://schemas.microsoft.com/office/powerpoint/2010/main" val="263082673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21A18-0E4E-A04B-BFAB-FFF3E9A423FA}" type="slidenum">
              <a:rPr lang="en-US" smtClean="0"/>
              <a:pPr/>
              <a:t>1</a:t>
            </a:fld>
            <a:endParaRPr lang="en-US" dirty="0"/>
          </a:p>
        </p:txBody>
      </p:sp>
    </p:spTree>
    <p:extLst>
      <p:ext uri="{BB962C8B-B14F-4D97-AF65-F5344CB8AC3E}">
        <p14:creationId xmlns:p14="http://schemas.microsoft.com/office/powerpoint/2010/main" val="981847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21A18-0E4E-A04B-BFAB-FFF3E9A423FA}" type="slidenum">
              <a:rPr lang="en-US" smtClean="0"/>
              <a:pPr/>
              <a:t>2</a:t>
            </a:fld>
            <a:endParaRPr lang="en-US" dirty="0"/>
          </a:p>
        </p:txBody>
      </p:sp>
    </p:spTree>
    <p:extLst>
      <p:ext uri="{BB962C8B-B14F-4D97-AF65-F5344CB8AC3E}">
        <p14:creationId xmlns:p14="http://schemas.microsoft.com/office/powerpoint/2010/main" val="981847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21A18-0E4E-A04B-BFAB-FFF3E9A423FA}" type="slidenum">
              <a:rPr lang="en-US" smtClean="0"/>
              <a:pPr/>
              <a:t>3</a:t>
            </a:fld>
            <a:endParaRPr lang="en-US"/>
          </a:p>
        </p:txBody>
      </p:sp>
    </p:spTree>
    <p:extLst>
      <p:ext uri="{BB962C8B-B14F-4D97-AF65-F5344CB8AC3E}">
        <p14:creationId xmlns:p14="http://schemas.microsoft.com/office/powerpoint/2010/main" val="981847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21A18-0E4E-A04B-BFAB-FFF3E9A423FA}" type="slidenum">
              <a:rPr lang="en-US" smtClean="0"/>
              <a:pPr/>
              <a:t>4</a:t>
            </a:fld>
            <a:endParaRPr lang="en-US"/>
          </a:p>
        </p:txBody>
      </p:sp>
    </p:spTree>
    <p:extLst>
      <p:ext uri="{BB962C8B-B14F-4D97-AF65-F5344CB8AC3E}">
        <p14:creationId xmlns:p14="http://schemas.microsoft.com/office/powerpoint/2010/main" val="981847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21A18-0E4E-A04B-BFAB-FFF3E9A423FA}" type="slidenum">
              <a:rPr lang="en-US" smtClean="0"/>
              <a:pPr/>
              <a:t>5</a:t>
            </a:fld>
            <a:endParaRPr lang="en-US"/>
          </a:p>
        </p:txBody>
      </p:sp>
    </p:spTree>
    <p:extLst>
      <p:ext uri="{BB962C8B-B14F-4D97-AF65-F5344CB8AC3E}">
        <p14:creationId xmlns:p14="http://schemas.microsoft.com/office/powerpoint/2010/main" val="981847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21A18-0E4E-A04B-BFAB-FFF3E9A423FA}" type="slidenum">
              <a:rPr lang="en-US" smtClean="0"/>
              <a:pPr/>
              <a:t>6</a:t>
            </a:fld>
            <a:endParaRPr lang="en-US"/>
          </a:p>
        </p:txBody>
      </p:sp>
    </p:spTree>
    <p:extLst>
      <p:ext uri="{BB962C8B-B14F-4D97-AF65-F5344CB8AC3E}">
        <p14:creationId xmlns:p14="http://schemas.microsoft.com/office/powerpoint/2010/main" val="981847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Times New Roman"/>
                <a:cs typeface="Times New Roman"/>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Times New Roman"/>
                <a:cs typeface="Times New Roma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Times New Roman"/>
                <a:cs typeface="Times New Roman"/>
              </a:defRPr>
            </a:lvl1pPr>
          </a:lstStyle>
          <a:p>
            <a:fld id="{0191FC8E-19BC-4146-A8DD-EFE5E1120E2A}" type="datetimeFigureOut">
              <a:rPr lang="en-US" smtClean="0"/>
              <a:pPr/>
              <a:t>7/21/2016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Times New Roman"/>
                <a:cs typeface="Times New Roman"/>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Times New Roman"/>
                <a:cs typeface="Times New Roman"/>
              </a:defRPr>
            </a:lvl1pPr>
          </a:lstStyle>
          <a:p>
            <a:fld id="{99008777-4F77-AF47-92A4-BCB2EA7BED2F}" type="slidenum">
              <a:rPr lang="en-US" smtClean="0"/>
              <a:pPr/>
              <a:t>‹#›</a:t>
            </a:fld>
            <a:endParaRPr lang="en-US"/>
          </a:p>
        </p:txBody>
      </p:sp>
    </p:spTree>
    <p:extLst>
      <p:ext uri="{BB962C8B-B14F-4D97-AF65-F5344CB8AC3E}">
        <p14:creationId xmlns:p14="http://schemas.microsoft.com/office/powerpoint/2010/main" val="395152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pPr/>
              <a:t>7/21/2016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pPr/>
              <a:t>‹#›</a:t>
            </a:fld>
            <a:endParaRPr lang="en-US"/>
          </a:p>
        </p:txBody>
      </p:sp>
    </p:spTree>
    <p:extLst>
      <p:ext uri="{BB962C8B-B14F-4D97-AF65-F5344CB8AC3E}">
        <p14:creationId xmlns:p14="http://schemas.microsoft.com/office/powerpoint/2010/main" val="1355430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pPr/>
              <a:t>7/21/2016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pPr/>
              <a:t>‹#›</a:t>
            </a:fld>
            <a:endParaRPr lang="en-US"/>
          </a:p>
        </p:txBody>
      </p:sp>
    </p:spTree>
    <p:extLst>
      <p:ext uri="{BB962C8B-B14F-4D97-AF65-F5344CB8AC3E}">
        <p14:creationId xmlns:p14="http://schemas.microsoft.com/office/powerpoint/2010/main" val="4062769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a:cs typeface="Times New Roman"/>
              </a:defRPr>
            </a:lvl1pPr>
          </a:lstStyle>
          <a:p>
            <a:r>
              <a:rPr lang="en-US"/>
              <a:t>Click to edit Master title style</a:t>
            </a:r>
          </a:p>
        </p:txBody>
      </p:sp>
      <p:sp>
        <p:nvSpPr>
          <p:cNvPr id="3" name="Content Placeholder 2"/>
          <p:cNvSpPr>
            <a:spLocks noGrp="1"/>
          </p:cNvSpPr>
          <p:nvPr>
            <p:ph idx="1"/>
          </p:nvPr>
        </p:nvSpPr>
        <p:spPr/>
        <p:txBody>
          <a:bodyPr/>
          <a:lstStyle>
            <a:lvl1pPr>
              <a:defRPr>
                <a:latin typeface="Times New Roman"/>
                <a:cs typeface="Times New Roman"/>
              </a:defRPr>
            </a:lvl1pPr>
            <a:lvl2pPr>
              <a:defRPr>
                <a:latin typeface="Times New Roman"/>
                <a:cs typeface="Times New Roman"/>
              </a:defRPr>
            </a:lvl2pPr>
            <a:lvl3pPr>
              <a:defRPr>
                <a:latin typeface="Times New Roman"/>
                <a:cs typeface="Times New Roman"/>
              </a:defRPr>
            </a:lvl3pPr>
            <a:lvl4pPr>
              <a:defRPr>
                <a:latin typeface="Times New Roman"/>
                <a:cs typeface="Times New Roman"/>
              </a:defRPr>
            </a:lvl4pPr>
            <a:lvl5pPr>
              <a:defRPr>
                <a:latin typeface="Times New Roman"/>
                <a:cs typeface="Times New Roman"/>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Times New Roman"/>
                <a:cs typeface="Times New Roman"/>
              </a:defRPr>
            </a:lvl1pPr>
          </a:lstStyle>
          <a:p>
            <a:fld id="{0191FC8E-19BC-4146-A8DD-EFE5E1120E2A}" type="datetimeFigureOut">
              <a:rPr lang="en-US" smtClean="0"/>
              <a:pPr/>
              <a:t>7/21/2016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Times New Roman"/>
                <a:cs typeface="Times New Roman"/>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Times New Roman"/>
                <a:cs typeface="Times New Roman"/>
              </a:defRPr>
            </a:lvl1pPr>
          </a:lstStyle>
          <a:p>
            <a:fld id="{99008777-4F77-AF47-92A4-BCB2EA7BED2F}" type="slidenum">
              <a:rPr lang="en-US" smtClean="0"/>
              <a:pPr/>
              <a:t>‹#›</a:t>
            </a:fld>
            <a:endParaRPr lang="en-US"/>
          </a:p>
        </p:txBody>
      </p:sp>
    </p:spTree>
    <p:extLst>
      <p:ext uri="{BB962C8B-B14F-4D97-AF65-F5344CB8AC3E}">
        <p14:creationId xmlns:p14="http://schemas.microsoft.com/office/powerpoint/2010/main" val="151453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pPr/>
              <a:t>7/21/2016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pPr/>
              <a:t>‹#›</a:t>
            </a:fld>
            <a:endParaRPr lang="en-US"/>
          </a:p>
        </p:txBody>
      </p:sp>
    </p:spTree>
    <p:extLst>
      <p:ext uri="{BB962C8B-B14F-4D97-AF65-F5344CB8AC3E}">
        <p14:creationId xmlns:p14="http://schemas.microsoft.com/office/powerpoint/2010/main" val="1044767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a:cs typeface="Times New Roman"/>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atin typeface="Times New Roman"/>
                <a:cs typeface="Times New Roman"/>
              </a:defRPr>
            </a:lvl1pPr>
            <a:lvl2pPr>
              <a:defRPr sz="2400">
                <a:latin typeface="Times New Roman"/>
                <a:cs typeface="Times New Roman"/>
              </a:defRPr>
            </a:lvl2pPr>
            <a:lvl3pPr>
              <a:defRPr sz="2000">
                <a:latin typeface="Times New Roman"/>
                <a:cs typeface="Times New Roman"/>
              </a:defRPr>
            </a:lvl3pPr>
            <a:lvl4pPr>
              <a:defRPr sz="1800">
                <a:latin typeface="Times New Roman"/>
                <a:cs typeface="Times New Roman"/>
              </a:defRPr>
            </a:lvl4pPr>
            <a:lvl5pPr>
              <a:defRPr sz="1800">
                <a:latin typeface="Times New Roman"/>
                <a:cs typeface="Times New Roman"/>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atin typeface="Times New Roman"/>
                <a:cs typeface="Times New Roman"/>
              </a:defRPr>
            </a:lvl1pPr>
            <a:lvl2pPr>
              <a:defRPr sz="2400">
                <a:latin typeface="Times New Roman"/>
                <a:cs typeface="Times New Roman"/>
              </a:defRPr>
            </a:lvl2pPr>
            <a:lvl3pPr>
              <a:defRPr sz="2000">
                <a:latin typeface="Times New Roman"/>
                <a:cs typeface="Times New Roman"/>
              </a:defRPr>
            </a:lvl3pPr>
            <a:lvl4pPr>
              <a:defRPr sz="1800">
                <a:latin typeface="Times New Roman"/>
                <a:cs typeface="Times New Roman"/>
              </a:defRPr>
            </a:lvl4pPr>
            <a:lvl5pPr>
              <a:defRPr sz="1800">
                <a:latin typeface="Times New Roman"/>
                <a:cs typeface="Times New Roman"/>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Times New Roman"/>
                <a:cs typeface="Times New Roman"/>
              </a:defRPr>
            </a:lvl1pPr>
          </a:lstStyle>
          <a:p>
            <a:fld id="{0191FC8E-19BC-4146-A8DD-EFE5E1120E2A}" type="datetimeFigureOut">
              <a:rPr lang="en-US" smtClean="0"/>
              <a:pPr/>
              <a:t>7/21/2016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Times New Roman"/>
                <a:cs typeface="Times New Roman"/>
              </a:defRPr>
            </a:lvl1p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Times New Roman"/>
                <a:cs typeface="Times New Roman"/>
              </a:defRPr>
            </a:lvl1pPr>
          </a:lstStyle>
          <a:p>
            <a:fld id="{99008777-4F77-AF47-92A4-BCB2EA7BED2F}" type="slidenum">
              <a:rPr lang="en-US" smtClean="0"/>
              <a:pPr/>
              <a:t>‹#›</a:t>
            </a:fld>
            <a:endParaRPr lang="en-US"/>
          </a:p>
        </p:txBody>
      </p:sp>
    </p:spTree>
    <p:extLst>
      <p:ext uri="{BB962C8B-B14F-4D97-AF65-F5344CB8AC3E}">
        <p14:creationId xmlns:p14="http://schemas.microsoft.com/office/powerpoint/2010/main" val="2385864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800">
                <a:latin typeface="Times New Roman"/>
                <a:cs typeface="Times New Roman"/>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atin typeface="Times New Roman"/>
                <a:cs typeface="Times New Roman"/>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atin typeface="Times New Roman"/>
                <a:cs typeface="Times New Roman"/>
              </a:defRPr>
            </a:lvl1pPr>
            <a:lvl2pPr>
              <a:defRPr sz="1800">
                <a:latin typeface="Times New Roman"/>
                <a:cs typeface="Times New Roman"/>
              </a:defRPr>
            </a:lvl2pPr>
            <a:lvl3pPr>
              <a:defRPr sz="1800">
                <a:latin typeface="Times New Roman"/>
                <a:cs typeface="Times New Roman"/>
              </a:defRPr>
            </a:lvl3pPr>
            <a:lvl4pPr>
              <a:defRPr sz="1800">
                <a:latin typeface="Times New Roman"/>
                <a:cs typeface="Times New Roman"/>
              </a:defRPr>
            </a:lvl4pPr>
            <a:lvl5pPr>
              <a:defRPr sz="1800">
                <a:latin typeface="Times New Roman"/>
                <a:cs typeface="Times New Roman"/>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800" b="1">
                <a:latin typeface="Times New Roman"/>
                <a:cs typeface="Times New Roman"/>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800">
                <a:latin typeface="Times New Roman"/>
                <a:cs typeface="Times New Roman"/>
              </a:defRPr>
            </a:lvl1pPr>
            <a:lvl2pPr>
              <a:defRPr sz="1800">
                <a:latin typeface="Times New Roman"/>
                <a:cs typeface="Times New Roman"/>
              </a:defRPr>
            </a:lvl2pPr>
            <a:lvl3pPr>
              <a:defRPr sz="1800">
                <a:latin typeface="Times New Roman"/>
                <a:cs typeface="Times New Roman"/>
              </a:defRPr>
            </a:lvl3pPr>
            <a:lvl4pPr>
              <a:defRPr sz="1800">
                <a:latin typeface="Times New Roman"/>
                <a:cs typeface="Times New Roman"/>
              </a:defRPr>
            </a:lvl4pPr>
            <a:lvl5pPr>
              <a:defRPr sz="1800">
                <a:latin typeface="Times New Roman"/>
                <a:cs typeface="Times New Roman"/>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sz="1800">
                <a:latin typeface="Times New Roman"/>
                <a:cs typeface="Times New Roman"/>
              </a:defRPr>
            </a:lvl1pPr>
          </a:lstStyle>
          <a:p>
            <a:fld id="{0191FC8E-19BC-4146-A8DD-EFE5E1120E2A}" type="datetimeFigureOut">
              <a:rPr lang="en-US" smtClean="0"/>
              <a:pPr/>
              <a:t>7/21/2016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sz="1800">
                <a:latin typeface="Times New Roman"/>
                <a:cs typeface="Times New Roman"/>
              </a:defRPr>
            </a:lvl1p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sz="1800">
                <a:latin typeface="Times New Roman"/>
                <a:cs typeface="Times New Roman"/>
              </a:defRPr>
            </a:lvl1pPr>
          </a:lstStyle>
          <a:p>
            <a:fld id="{99008777-4F77-AF47-92A4-BCB2EA7BED2F}" type="slidenum">
              <a:rPr lang="en-US" smtClean="0"/>
              <a:pPr/>
              <a:t>‹#›</a:t>
            </a:fld>
            <a:endParaRPr lang="en-US"/>
          </a:p>
        </p:txBody>
      </p:sp>
    </p:spTree>
    <p:extLst>
      <p:ext uri="{BB962C8B-B14F-4D97-AF65-F5344CB8AC3E}">
        <p14:creationId xmlns:p14="http://schemas.microsoft.com/office/powerpoint/2010/main" val="2736205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pPr/>
              <a:t>7/21/2016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pPr/>
              <a:t>‹#›</a:t>
            </a:fld>
            <a:endParaRPr lang="en-US"/>
          </a:p>
        </p:txBody>
      </p:sp>
    </p:spTree>
    <p:extLst>
      <p:ext uri="{BB962C8B-B14F-4D97-AF65-F5344CB8AC3E}">
        <p14:creationId xmlns:p14="http://schemas.microsoft.com/office/powerpoint/2010/main" val="2407532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pPr/>
              <a:t>7/21/2016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pPr/>
              <a:t>‹#›</a:t>
            </a:fld>
            <a:endParaRPr lang="en-US"/>
          </a:p>
        </p:txBody>
      </p:sp>
    </p:spTree>
    <p:extLst>
      <p:ext uri="{BB962C8B-B14F-4D97-AF65-F5344CB8AC3E}">
        <p14:creationId xmlns:p14="http://schemas.microsoft.com/office/powerpoint/2010/main" val="2570249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pPr/>
              <a:t>7/21/2016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pPr/>
              <a:t>‹#›</a:t>
            </a:fld>
            <a:endParaRPr lang="en-US"/>
          </a:p>
        </p:txBody>
      </p:sp>
    </p:spTree>
    <p:extLst>
      <p:ext uri="{BB962C8B-B14F-4D97-AF65-F5344CB8AC3E}">
        <p14:creationId xmlns:p14="http://schemas.microsoft.com/office/powerpoint/2010/main" val="3815663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pPr/>
              <a:t>7/21/2016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pPr/>
              <a:t>‹#›</a:t>
            </a:fld>
            <a:endParaRPr lang="en-US"/>
          </a:p>
        </p:txBody>
      </p:sp>
    </p:spTree>
    <p:extLst>
      <p:ext uri="{BB962C8B-B14F-4D97-AF65-F5344CB8AC3E}">
        <p14:creationId xmlns:p14="http://schemas.microsoft.com/office/powerpoint/2010/main" val="2445433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589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3200" kern="1200">
          <a:solidFill>
            <a:schemeClr val="tx1"/>
          </a:solidFill>
          <a:latin typeface="Times New Roman"/>
          <a:ea typeface="+mj-ea"/>
          <a:cs typeface="Times New Roman"/>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Times New Roman"/>
          <a:ea typeface="+mn-ea"/>
          <a:cs typeface="Times New Roman"/>
        </a:defRPr>
      </a:lvl1pPr>
      <a:lvl2pPr marL="742950" indent="-285750" algn="l" defTabSz="457200" rtl="0" eaLnBrk="1" latinLnBrk="0" hangingPunct="1">
        <a:spcBef>
          <a:spcPct val="20000"/>
        </a:spcBef>
        <a:buFont typeface="Arial"/>
        <a:buChar char="–"/>
        <a:defRPr sz="2800" kern="1200">
          <a:solidFill>
            <a:schemeClr val="tx1"/>
          </a:solidFill>
          <a:latin typeface="Times New Roman"/>
          <a:ea typeface="+mn-ea"/>
          <a:cs typeface="Times New Roman"/>
        </a:defRPr>
      </a:lvl2pPr>
      <a:lvl3pPr marL="1143000" indent="-228600" algn="l" defTabSz="457200" rtl="0" eaLnBrk="1" latinLnBrk="0" hangingPunct="1">
        <a:spcBef>
          <a:spcPct val="20000"/>
        </a:spcBef>
        <a:buFont typeface="Arial"/>
        <a:buChar char="•"/>
        <a:defRPr sz="2400" kern="1200">
          <a:solidFill>
            <a:schemeClr val="tx1"/>
          </a:solidFill>
          <a:latin typeface="Times New Roman"/>
          <a:ea typeface="+mn-ea"/>
          <a:cs typeface="Times New Roman"/>
        </a:defRPr>
      </a:lvl3pPr>
      <a:lvl4pPr marL="1600200" indent="-228600" algn="l" defTabSz="457200" rtl="0" eaLnBrk="1" latinLnBrk="0" hangingPunct="1">
        <a:spcBef>
          <a:spcPct val="20000"/>
        </a:spcBef>
        <a:buFont typeface="Arial"/>
        <a:buChar char="–"/>
        <a:defRPr sz="2000" kern="1200">
          <a:solidFill>
            <a:schemeClr val="tx1"/>
          </a:solidFill>
          <a:latin typeface="Times New Roman"/>
          <a:ea typeface="+mn-ea"/>
          <a:cs typeface="Times New Roman"/>
        </a:defRPr>
      </a:lvl4pPr>
      <a:lvl5pPr marL="2057400" indent="-228600" algn="l" defTabSz="457200" rtl="0" eaLnBrk="1" latinLnBrk="0" hangingPunct="1">
        <a:spcBef>
          <a:spcPct val="20000"/>
        </a:spcBef>
        <a:buFont typeface="Arial"/>
        <a:buChar char="»"/>
        <a:defRPr sz="2000" kern="1200">
          <a:solidFill>
            <a:schemeClr val="tx1"/>
          </a:solidFill>
          <a:latin typeface="Times New Roman"/>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57748" y="-6253212"/>
            <a:ext cx="4426069" cy="5347279"/>
          </a:xfrm>
        </p:spPr>
        <p:txBody>
          <a:bodyPr>
            <a:normAutofit/>
          </a:bodyPr>
          <a:lstStyle/>
          <a:p>
            <a:r>
              <a:rPr lang="en-US" b="1" dirty="0"/>
              <a:t>Regional Short Break tourists</a:t>
            </a:r>
            <a:br>
              <a:rPr lang="en-US" b="1" dirty="0"/>
            </a:br>
            <a:r>
              <a:rPr lang="en-US" b="1" dirty="0"/>
              <a:t/>
            </a:r>
            <a:br>
              <a:rPr lang="en-US" b="1" dirty="0"/>
            </a:br>
            <a:r>
              <a:rPr lang="en-US" b="1" dirty="0"/>
              <a:t/>
            </a:r>
            <a:br>
              <a:rPr lang="en-US" b="1" dirty="0"/>
            </a:br>
            <a:r>
              <a:rPr lang="en-US" dirty="0"/>
              <a:t>Ideal Traveler Profile:</a:t>
            </a:r>
            <a:r>
              <a:rPr lang="mk-MK" dirty="0"/>
              <a:t> </a:t>
            </a:r>
            <a:r>
              <a:rPr lang="en-US" dirty="0"/>
              <a:t>Ivan and Gabriela</a:t>
            </a:r>
            <a:br>
              <a:rPr lang="en-US" dirty="0"/>
            </a:br>
            <a:r>
              <a:rPr lang="en-US" dirty="0"/>
              <a:t>&amp;</a:t>
            </a:r>
            <a:br>
              <a:rPr lang="en-US" dirty="0"/>
            </a:br>
            <a:r>
              <a:rPr lang="en-US" dirty="0"/>
              <a:t>Visitor Experience </a:t>
            </a:r>
            <a:br>
              <a:rPr lang="en-US" dirty="0"/>
            </a:br>
            <a:r>
              <a:rPr lang="en-US" dirty="0"/>
              <a:t>Value Chain Analysis</a:t>
            </a:r>
            <a:br>
              <a:rPr lang="en-US" dirty="0"/>
            </a:br>
            <a:r>
              <a:rPr lang="en-US" dirty="0"/>
              <a:t> (VCA)</a:t>
            </a:r>
            <a:endParaRPr lang="en-US" b="1" dirty="0"/>
          </a:p>
        </p:txBody>
      </p:sp>
      <p:pic>
        <p:nvPicPr>
          <p:cNvPr id="4" name="Picture 3" descr="Screen Shot 2016-06-28 at 1.41.34 PM.png"/>
          <p:cNvPicPr>
            <a:picLocks noChangeAspect="1"/>
          </p:cNvPicPr>
          <p:nvPr/>
        </p:nvPicPr>
        <p:blipFill>
          <a:blip r:embed="rId3"/>
          <a:stretch>
            <a:fillRect/>
          </a:stretch>
        </p:blipFill>
        <p:spPr>
          <a:xfrm>
            <a:off x="317444" y="1049867"/>
            <a:ext cx="3942129" cy="4538133"/>
          </a:xfrm>
          <a:prstGeom prst="rect">
            <a:avLst/>
          </a:prstGeom>
        </p:spPr>
      </p:pic>
      <p:sp>
        <p:nvSpPr>
          <p:cNvPr id="5" name="Title 1"/>
          <p:cNvSpPr txBox="1">
            <a:spLocks/>
          </p:cNvSpPr>
          <p:nvPr/>
        </p:nvSpPr>
        <p:spPr>
          <a:xfrm>
            <a:off x="4526615" y="745870"/>
            <a:ext cx="4426069" cy="5347279"/>
          </a:xfrm>
          <a:prstGeom prst="rect">
            <a:avLst/>
          </a:prstGeom>
        </p:spPr>
        <p:txBody>
          <a:bodyPr vert="horz" lIns="91440" tIns="45720" rIns="91440" bIns="45720" rtlCol="0" anchor="ctr">
            <a:normAutofit fontScale="975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uLnTx/>
                <a:uFillTx/>
                <a:latin typeface="Times New Roman"/>
                <a:ea typeface="+mj-ea"/>
                <a:cs typeface="Times New Roman"/>
              </a:rPr>
              <a:t>Regional short break tourists</a:t>
            </a:r>
            <a:br>
              <a:rPr kumimoji="0" lang="en-US" sz="3200" b="1" i="0" u="none" strike="noStrike" kern="1200" cap="none" spc="0" normalizeH="0" baseline="0" noProof="0" dirty="0" smtClean="0">
                <a:ln>
                  <a:noFill/>
                </a:ln>
                <a:solidFill>
                  <a:schemeClr val="tx1"/>
                </a:solidFill>
                <a:effectLst/>
                <a:uLnTx/>
                <a:uFillTx/>
                <a:latin typeface="Times New Roman"/>
                <a:ea typeface="+mj-ea"/>
                <a:cs typeface="Times New Roman"/>
              </a:rPr>
            </a:br>
            <a:r>
              <a:rPr kumimoji="0" lang="en-US" sz="3200" b="1" i="0" u="none" strike="noStrike" kern="1200" cap="none" spc="0" normalizeH="0" baseline="0" noProof="0" dirty="0" smtClean="0">
                <a:ln>
                  <a:noFill/>
                </a:ln>
                <a:solidFill>
                  <a:schemeClr val="tx1"/>
                </a:solidFill>
                <a:effectLst/>
                <a:uLnTx/>
                <a:uFillTx/>
                <a:latin typeface="Times New Roman"/>
                <a:ea typeface="+mj-ea"/>
                <a:cs typeface="Times New Roman"/>
              </a:rPr>
              <a:t/>
            </a:r>
            <a:br>
              <a:rPr kumimoji="0" lang="en-US" sz="3200" b="1" i="0" u="none" strike="noStrike" kern="1200" cap="none" spc="0" normalizeH="0" baseline="0" noProof="0" dirty="0" smtClean="0">
                <a:ln>
                  <a:noFill/>
                </a:ln>
                <a:solidFill>
                  <a:schemeClr val="tx1"/>
                </a:solidFill>
                <a:effectLst/>
                <a:uLnTx/>
                <a:uFillTx/>
                <a:latin typeface="Times New Roman"/>
                <a:ea typeface="+mj-ea"/>
                <a:cs typeface="Times New Roman"/>
              </a:rPr>
            </a:br>
            <a:r>
              <a:rPr kumimoji="0" lang="en-US" sz="3200" b="1" i="0" u="none" strike="noStrike" kern="1200" cap="none" spc="0" normalizeH="0" baseline="0" noProof="0" dirty="0" smtClean="0">
                <a:ln>
                  <a:noFill/>
                </a:ln>
                <a:solidFill>
                  <a:schemeClr val="tx1"/>
                </a:solidFill>
                <a:effectLst/>
                <a:uLnTx/>
                <a:uFillTx/>
                <a:latin typeface="Times New Roman"/>
                <a:ea typeface="+mj-ea"/>
                <a:cs typeface="Times New Roman"/>
              </a:rPr>
              <a:t/>
            </a:r>
            <a:br>
              <a:rPr kumimoji="0" lang="en-US" sz="3200" b="1" i="0" u="none" strike="noStrike" kern="1200" cap="none" spc="0" normalizeH="0" baseline="0" noProof="0" dirty="0" smtClean="0">
                <a:ln>
                  <a:noFill/>
                </a:ln>
                <a:solidFill>
                  <a:schemeClr val="tx1"/>
                </a:solidFill>
                <a:effectLst/>
                <a:uLnTx/>
                <a:uFillTx/>
                <a:latin typeface="Times New Roman"/>
                <a:ea typeface="+mj-ea"/>
                <a:cs typeface="Times New Roman"/>
              </a:rPr>
            </a:br>
            <a:r>
              <a:rPr kumimoji="0" lang="en-US" sz="3200" b="0" i="0" u="none" strike="noStrike" kern="1200" cap="none" spc="0" normalizeH="0" baseline="0" noProof="0" dirty="0" smtClean="0">
                <a:ln>
                  <a:noFill/>
                </a:ln>
                <a:solidFill>
                  <a:schemeClr val="tx1"/>
                </a:solidFill>
                <a:effectLst/>
                <a:uLnTx/>
                <a:uFillTx/>
                <a:latin typeface="Times New Roman"/>
                <a:ea typeface="+mj-ea"/>
                <a:cs typeface="Times New Roman"/>
              </a:rPr>
              <a:t>Ideal Traveler Profile: Ivan and Gabriela</a:t>
            </a:r>
            <a:br>
              <a:rPr kumimoji="0" lang="en-US" sz="3200" b="0" i="0" u="none" strike="noStrike" kern="1200" cap="none" spc="0" normalizeH="0" baseline="0" noProof="0" dirty="0" smtClean="0">
                <a:ln>
                  <a:noFill/>
                </a:ln>
                <a:solidFill>
                  <a:schemeClr val="tx1"/>
                </a:solidFill>
                <a:effectLst/>
                <a:uLnTx/>
                <a:uFillTx/>
                <a:latin typeface="Times New Roman"/>
                <a:ea typeface="+mj-ea"/>
                <a:cs typeface="Times New Roman"/>
              </a:rPr>
            </a:br>
            <a:r>
              <a:rPr kumimoji="0" lang="en-US" sz="3200" b="0" i="0" u="none" strike="noStrike" kern="1200" cap="none" spc="0" normalizeH="0" baseline="0" noProof="0" dirty="0" smtClean="0">
                <a:ln>
                  <a:noFill/>
                </a:ln>
                <a:solidFill>
                  <a:schemeClr val="tx1"/>
                </a:solidFill>
                <a:effectLst/>
                <a:uLnTx/>
                <a:uFillTx/>
                <a:latin typeface="Times New Roman"/>
                <a:ea typeface="+mj-ea"/>
                <a:cs typeface="Times New Roman"/>
              </a:rPr>
              <a:t/>
            </a:r>
            <a:br>
              <a:rPr kumimoji="0" lang="en-US" sz="3200" b="0" i="0" u="none" strike="noStrike" kern="1200" cap="none" spc="0" normalizeH="0" baseline="0" noProof="0" dirty="0" smtClean="0">
                <a:ln>
                  <a:noFill/>
                </a:ln>
                <a:solidFill>
                  <a:schemeClr val="tx1"/>
                </a:solidFill>
                <a:effectLst/>
                <a:uLnTx/>
                <a:uFillTx/>
                <a:latin typeface="Times New Roman"/>
                <a:ea typeface="+mj-ea"/>
                <a:cs typeface="Times New Roman"/>
              </a:rPr>
            </a:br>
            <a:r>
              <a:rPr lang="en-US" sz="3179" dirty="0" smtClean="0">
                <a:latin typeface="Times New Roman"/>
                <a:ea typeface="+mj-ea"/>
                <a:cs typeface="Times New Roman"/>
              </a:rPr>
              <a:t>&amp;</a:t>
            </a:r>
            <a:br>
              <a:rPr lang="en-US" sz="3179" dirty="0" smtClean="0">
                <a:latin typeface="Times New Roman"/>
                <a:ea typeface="+mj-ea"/>
                <a:cs typeface="Times New Roman"/>
              </a:rPr>
            </a:br>
            <a:r>
              <a:rPr lang="en-US" sz="3179" dirty="0" smtClean="0">
                <a:latin typeface="Times New Roman"/>
                <a:ea typeface="+mj-ea"/>
                <a:cs typeface="Times New Roman"/>
              </a:rPr>
              <a:t>Visitor Experience </a:t>
            </a:r>
            <a:br>
              <a:rPr lang="en-US" sz="3179" dirty="0" smtClean="0">
                <a:latin typeface="Times New Roman"/>
                <a:ea typeface="+mj-ea"/>
                <a:cs typeface="Times New Roman"/>
              </a:rPr>
            </a:br>
            <a:r>
              <a:rPr lang="en-US" sz="3179" dirty="0" smtClean="0">
                <a:latin typeface="Times New Roman"/>
                <a:ea typeface="+mj-ea"/>
                <a:cs typeface="Times New Roman"/>
              </a:rPr>
              <a:t>Value Chain Analysis</a:t>
            </a:r>
            <a:br>
              <a:rPr lang="en-US" sz="3179" dirty="0" smtClean="0">
                <a:latin typeface="Times New Roman"/>
                <a:ea typeface="+mj-ea"/>
                <a:cs typeface="Times New Roman"/>
              </a:rPr>
            </a:br>
            <a:r>
              <a:rPr lang="en-US" sz="3179" dirty="0" smtClean="0">
                <a:latin typeface="Times New Roman"/>
                <a:ea typeface="+mj-ea"/>
                <a:cs typeface="Times New Roman"/>
              </a:rPr>
              <a:t> (VCA)</a:t>
            </a:r>
            <a:endParaRPr lang="en-US" sz="3179" dirty="0">
              <a:latin typeface="Times New Roman"/>
              <a:ea typeface="+mj-ea"/>
              <a:cs typeface="Times New Roman"/>
            </a:endParaRPr>
          </a:p>
        </p:txBody>
      </p:sp>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a:xfrm>
            <a:off x="5171259" y="6009835"/>
            <a:ext cx="3781425" cy="746760"/>
          </a:xfrm>
          <a:prstGeom prst="rect">
            <a:avLst/>
          </a:prstGeom>
        </p:spPr>
      </p:pic>
    </p:spTree>
    <p:extLst>
      <p:ext uri="{BB962C8B-B14F-4D97-AF65-F5344CB8AC3E}">
        <p14:creationId xmlns:p14="http://schemas.microsoft.com/office/powerpoint/2010/main" val="35484458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Regional short break tourists: TRAVEL TO</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a:t>Ideal</a:t>
            </a:r>
          </a:p>
        </p:txBody>
      </p:sp>
      <p:sp>
        <p:nvSpPr>
          <p:cNvPr id="6" name="Content Placeholder 5"/>
          <p:cNvSpPr>
            <a:spLocks noGrp="1"/>
          </p:cNvSpPr>
          <p:nvPr>
            <p:ph sz="half" idx="2"/>
          </p:nvPr>
        </p:nvSpPr>
        <p:spPr>
          <a:xfrm>
            <a:off x="457200" y="2341639"/>
            <a:ext cx="4040188" cy="4354412"/>
          </a:xfrm>
        </p:spPr>
        <p:txBody>
          <a:bodyPr>
            <a:normAutofit/>
          </a:bodyPr>
          <a:lstStyle/>
          <a:p>
            <a:pPr marL="0" indent="0">
              <a:buNone/>
            </a:pPr>
            <a:r>
              <a:rPr lang="en-US" sz="1200" b="1" i="1" dirty="0"/>
              <a:t>Means of travel to Macedonia?</a:t>
            </a:r>
          </a:p>
          <a:p>
            <a:r>
              <a:rPr lang="en-US" sz="1200" dirty="0"/>
              <a:t>By coach or by private car</a:t>
            </a:r>
          </a:p>
          <a:p>
            <a:pPr marL="0" indent="0">
              <a:buNone/>
            </a:pPr>
            <a:endParaRPr lang="en-US" sz="1200" dirty="0"/>
          </a:p>
          <a:p>
            <a:pPr marL="0" indent="0">
              <a:buNone/>
            </a:pPr>
            <a:endParaRPr lang="en-US" sz="1200" b="1" i="1" dirty="0"/>
          </a:p>
          <a:p>
            <a:pPr marL="0" indent="0">
              <a:buNone/>
            </a:pPr>
            <a:r>
              <a:rPr lang="en-US" sz="1200" b="1" i="1" dirty="0"/>
              <a:t>Entry point in Macedonia?</a:t>
            </a:r>
            <a:endParaRPr lang="en-US" sz="1200" b="1" i="1" dirty="0">
              <a:solidFill>
                <a:srgbClr val="000000"/>
              </a:solidFill>
            </a:endParaRPr>
          </a:p>
          <a:p>
            <a:r>
              <a:rPr lang="en-US" sz="1200" dirty="0">
                <a:solidFill>
                  <a:srgbClr val="000000"/>
                </a:solidFill>
              </a:rPr>
              <a:t>Land border crossings: </a:t>
            </a:r>
            <a:r>
              <a:rPr lang="en-US" sz="1200" dirty="0" err="1">
                <a:solidFill>
                  <a:srgbClr val="000000"/>
                </a:solidFill>
              </a:rPr>
              <a:t>Kriva</a:t>
            </a:r>
            <a:r>
              <a:rPr lang="en-US" sz="1200" dirty="0">
                <a:solidFill>
                  <a:srgbClr val="000000"/>
                </a:solidFill>
              </a:rPr>
              <a:t> </a:t>
            </a:r>
            <a:r>
              <a:rPr lang="en-US" sz="1200" dirty="0" err="1">
                <a:solidFill>
                  <a:srgbClr val="000000"/>
                </a:solidFill>
              </a:rPr>
              <a:t>Palanka</a:t>
            </a:r>
            <a:r>
              <a:rPr lang="en-US" sz="1200" dirty="0">
                <a:solidFill>
                  <a:srgbClr val="000000"/>
                </a:solidFill>
              </a:rPr>
              <a:t>, </a:t>
            </a:r>
            <a:r>
              <a:rPr lang="en-US" sz="1200" dirty="0" err="1">
                <a:solidFill>
                  <a:srgbClr val="000000"/>
                </a:solidFill>
              </a:rPr>
              <a:t>Delchevo</a:t>
            </a:r>
            <a:r>
              <a:rPr lang="en-US" sz="1200" dirty="0">
                <a:solidFill>
                  <a:srgbClr val="000000"/>
                </a:solidFill>
              </a:rPr>
              <a:t>, Novo </a:t>
            </a:r>
            <a:r>
              <a:rPr lang="en-US" sz="1200" dirty="0" err="1">
                <a:solidFill>
                  <a:srgbClr val="000000"/>
                </a:solidFill>
              </a:rPr>
              <a:t>Selo</a:t>
            </a:r>
            <a:r>
              <a:rPr lang="en-US" sz="1200" dirty="0">
                <a:solidFill>
                  <a:srgbClr val="000000"/>
                </a:solidFill>
              </a:rPr>
              <a:t> and </a:t>
            </a:r>
            <a:r>
              <a:rPr lang="en-US" sz="1200" dirty="0" err="1">
                <a:solidFill>
                  <a:srgbClr val="000000"/>
                </a:solidFill>
              </a:rPr>
              <a:t>Berovo</a:t>
            </a:r>
            <a:r>
              <a:rPr lang="en-US" sz="1200" dirty="0">
                <a:solidFill>
                  <a:srgbClr val="000000"/>
                </a:solidFill>
              </a:rPr>
              <a:t> (</a:t>
            </a:r>
            <a:r>
              <a:rPr lang="en-US" sz="1200" dirty="0" err="1">
                <a:solidFill>
                  <a:srgbClr val="000000"/>
                </a:solidFill>
              </a:rPr>
              <a:t>Klepalo</a:t>
            </a:r>
            <a:r>
              <a:rPr lang="en-US" sz="1200" dirty="0">
                <a:solidFill>
                  <a:srgbClr val="000000"/>
                </a:solidFill>
              </a:rPr>
              <a:t>)</a:t>
            </a:r>
          </a:p>
          <a:p>
            <a:pPr marL="0" indent="0">
              <a:buNone/>
            </a:pPr>
            <a:endParaRPr lang="en-US" sz="1200" dirty="0"/>
          </a:p>
          <a:p>
            <a:pPr marL="0" indent="0">
              <a:buNone/>
            </a:pPr>
            <a:r>
              <a:rPr lang="en-US" sz="1200" b="1" i="1" dirty="0"/>
              <a:t>Do they need visa?</a:t>
            </a:r>
          </a:p>
          <a:p>
            <a:r>
              <a:rPr lang="en-US" sz="1200" dirty="0"/>
              <a:t>No</a:t>
            </a:r>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a:t>Current</a:t>
            </a:r>
          </a:p>
        </p:txBody>
      </p:sp>
      <p:sp>
        <p:nvSpPr>
          <p:cNvPr id="8" name="Content Placeholder 7"/>
          <p:cNvSpPr>
            <a:spLocks noGrp="1"/>
          </p:cNvSpPr>
          <p:nvPr>
            <p:ph sz="quarter" idx="4"/>
          </p:nvPr>
        </p:nvSpPr>
        <p:spPr>
          <a:xfrm>
            <a:off x="4645025" y="2341639"/>
            <a:ext cx="4209043" cy="4354412"/>
          </a:xfrm>
        </p:spPr>
        <p:txBody>
          <a:bodyPr>
            <a:normAutofit/>
          </a:bodyPr>
          <a:lstStyle/>
          <a:p>
            <a:pPr marL="0" indent="0">
              <a:buNone/>
            </a:pPr>
            <a:r>
              <a:rPr lang="en-US" sz="1200" b="1" i="1" dirty="0"/>
              <a:t>Means of travel to Macedonia?</a:t>
            </a:r>
          </a:p>
          <a:p>
            <a:r>
              <a:rPr lang="en-US" sz="1200" dirty="0">
                <a:solidFill>
                  <a:srgbClr val="000000"/>
                </a:solidFill>
              </a:rPr>
              <a:t>By coach bus or private </a:t>
            </a:r>
            <a:r>
              <a:rPr lang="en-US" sz="1200" dirty="0" smtClean="0">
                <a:solidFill>
                  <a:srgbClr val="000000"/>
                </a:solidFill>
              </a:rPr>
              <a:t>car</a:t>
            </a:r>
          </a:p>
          <a:p>
            <a:pPr marL="0" indent="0">
              <a:buNone/>
            </a:pPr>
            <a:endParaRPr lang="mk-MK" sz="1200" dirty="0"/>
          </a:p>
          <a:p>
            <a:pPr marL="0" indent="0">
              <a:buNone/>
            </a:pPr>
            <a:endParaRPr lang="en-US" sz="1200" dirty="0"/>
          </a:p>
          <a:p>
            <a:pPr marL="0" indent="0">
              <a:buNone/>
            </a:pPr>
            <a:r>
              <a:rPr lang="en-US" sz="1200" b="1" i="1" dirty="0"/>
              <a:t>Entry point in Macedonia?</a:t>
            </a:r>
          </a:p>
          <a:p>
            <a:r>
              <a:rPr lang="en-US" sz="1200" dirty="0">
                <a:solidFill>
                  <a:srgbClr val="000000"/>
                </a:solidFill>
              </a:rPr>
              <a:t> Land border crossings: Kriva Palanka, Delchevo or Novo Selo</a:t>
            </a:r>
          </a:p>
          <a:p>
            <a:pPr marL="0" indent="0">
              <a:buNone/>
            </a:pPr>
            <a:endParaRPr lang="en-US" sz="1200" dirty="0">
              <a:solidFill>
                <a:srgbClr val="000000"/>
              </a:solidFill>
            </a:endParaRPr>
          </a:p>
          <a:p>
            <a:pPr marL="0" indent="0">
              <a:buNone/>
            </a:pPr>
            <a:r>
              <a:rPr lang="en-US" sz="1200" b="1" i="1" dirty="0"/>
              <a:t>Do they need visa?</a:t>
            </a:r>
          </a:p>
          <a:p>
            <a:r>
              <a:rPr lang="en-US" sz="1200" dirty="0">
                <a:solidFill>
                  <a:srgbClr val="000000"/>
                </a:solidFill>
              </a:rPr>
              <a:t>No, they can entry the country with ID card </a:t>
            </a:r>
          </a:p>
          <a:p>
            <a:pPr marL="0" indent="0">
              <a:buNone/>
            </a:pPr>
            <a:endParaRPr lang="en-US" sz="1200"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Anticipation</a:t>
            </a:r>
          </a:p>
        </p:txBody>
      </p:sp>
      <p:sp>
        <p:nvSpPr>
          <p:cNvPr id="10" name="AutoShape 6"/>
          <p:cNvSpPr>
            <a:spLocks noChangeArrowheads="1"/>
          </p:cNvSpPr>
          <p:nvPr/>
        </p:nvSpPr>
        <p:spPr bwMode="auto">
          <a:xfrm>
            <a:off x="1510666" y="780962"/>
            <a:ext cx="1613221" cy="976431"/>
          </a:xfrm>
          <a:prstGeom prst="chevron">
            <a:avLst>
              <a:gd name="adj" fmla="val 42659"/>
            </a:avLst>
          </a:prstGeom>
          <a:solidFill>
            <a:schemeClr val="accent2">
              <a:lumMod val="20000"/>
              <a:lumOff val="80000"/>
            </a:schemeClr>
          </a:solidFill>
          <a:ln w="19050">
            <a:solidFill>
              <a:schemeClr val="accent2">
                <a:lumMod val="75000"/>
              </a:schemeClr>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to place</a:t>
            </a: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bg1"/>
          </a:solidFill>
          <a:ln w="19050">
            <a:solidFill>
              <a:srgbClr val="333300"/>
            </a:solidFill>
            <a:miter lim="800000"/>
            <a:headEnd/>
            <a:tailEnd/>
          </a:ln>
          <a:effectLst/>
        </p:spPr>
        <p:txBody>
          <a:bodyPr anchor="ctr"/>
          <a:lstStyle/>
          <a:p>
            <a:pPr algn="ctr" eaLnBrk="1" hangingPunct="1"/>
            <a:r>
              <a:rPr lang="en-US" sz="1400" b="1" dirty="0">
                <a:solidFill>
                  <a:schemeClr val="tx1">
                    <a:lumMod val="95000"/>
                    <a:lumOff val="5000"/>
                  </a:schemeClr>
                </a:solidFill>
                <a:latin typeface="Times New Roman" pitchFamily="18" charset="0"/>
              </a:rPr>
              <a:t>Destination Experience</a:t>
            </a: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back</a:t>
            </a: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508669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57200" y="1924156"/>
            <a:ext cx="8229600" cy="460075"/>
          </a:xfrm>
        </p:spPr>
        <p:txBody>
          <a:bodyPr/>
          <a:lstStyle/>
          <a:p>
            <a:pPr algn="ctr"/>
            <a:r>
              <a:rPr lang="en-US" dirty="0"/>
              <a:t>Summary of Gaps and Opportunities</a:t>
            </a:r>
          </a:p>
        </p:txBody>
      </p:sp>
      <p:sp>
        <p:nvSpPr>
          <p:cNvPr id="6" name="Content Placeholder 5"/>
          <p:cNvSpPr>
            <a:spLocks noGrp="1"/>
          </p:cNvSpPr>
          <p:nvPr>
            <p:ph sz="half" idx="2"/>
          </p:nvPr>
        </p:nvSpPr>
        <p:spPr>
          <a:xfrm>
            <a:off x="457200" y="2341639"/>
            <a:ext cx="8229600" cy="4354412"/>
          </a:xfrm>
        </p:spPr>
        <p:txBody>
          <a:bodyPr>
            <a:normAutofit/>
          </a:bodyPr>
          <a:lstStyle/>
          <a:p>
            <a:pPr marL="0" indent="0">
              <a:buNone/>
            </a:pPr>
            <a:r>
              <a:rPr lang="en-US" sz="1100" b="1" i="1" dirty="0"/>
              <a:t>Means of travel to Macedonia?</a:t>
            </a:r>
            <a:endParaRPr lang="en-US" sz="1100" b="1" i="1" dirty="0" smtClean="0"/>
          </a:p>
          <a:p>
            <a:pPr marL="179388" indent="-179388"/>
            <a:r>
              <a:rPr lang="en-US" sz="1200" dirty="0" smtClean="0"/>
              <a:t>The </a:t>
            </a:r>
            <a:r>
              <a:rPr lang="en-US" sz="1200" dirty="0"/>
              <a:t>main roads between Macedonia and Bulgaria are in subpar condition. Improved road infrastructure would cut down the travel time</a:t>
            </a:r>
            <a:r>
              <a:rPr lang="en-US" sz="1200" dirty="0" smtClean="0"/>
              <a:t>.</a:t>
            </a:r>
          </a:p>
          <a:p>
            <a:pPr marL="179388" indent="-179388"/>
            <a:r>
              <a:rPr lang="en-US" sz="1200" smtClean="0"/>
              <a:t>Speeding and road safety are an issue in Macedonia</a:t>
            </a:r>
          </a:p>
          <a:p>
            <a:pPr marL="179388" indent="-179388"/>
            <a:r>
              <a:rPr lang="en-US" sz="1200" dirty="0"/>
              <a:t>There</a:t>
            </a:r>
            <a:r>
              <a:rPr lang="en-US" sz="1200" dirty="0" smtClean="0"/>
              <a:t> is </a:t>
            </a:r>
            <a:r>
              <a:rPr lang="en-US" sz="1200" dirty="0"/>
              <a:t>no appropriate marking (signs) of certain tourist sites. Local roads which lead to some tourist sites and localities are in poor condition. Appropriate marking of the tourist sites and reconstruction/improvement of access roads to the tourist sites will reduce travel time and will improve access to the sites. </a:t>
            </a:r>
          </a:p>
          <a:p>
            <a:pPr marL="0" indent="0">
              <a:buNone/>
            </a:pPr>
            <a:endParaRPr lang="en-US" sz="1100" b="1" i="1" dirty="0"/>
          </a:p>
          <a:p>
            <a:pPr marL="0" indent="0">
              <a:buNone/>
            </a:pPr>
            <a:r>
              <a:rPr lang="en-US" sz="1100" b="1" i="1" dirty="0"/>
              <a:t>Entry point in Macedonia?</a:t>
            </a:r>
          </a:p>
          <a:p>
            <a:pPr marL="179388" indent="-179388"/>
            <a:r>
              <a:rPr lang="en-US" sz="1200" dirty="0"/>
              <a:t>Additional entry points at the border would increase the ease of travel between both countries</a:t>
            </a:r>
          </a:p>
          <a:p>
            <a:pPr marL="0" indent="0">
              <a:buNone/>
            </a:pPr>
            <a:endParaRPr lang="en-US" sz="1100" dirty="0"/>
          </a:p>
          <a:p>
            <a:pPr marL="0" indent="0">
              <a:buNone/>
            </a:pPr>
            <a:r>
              <a:rPr lang="en-US" sz="1100" b="1" i="1" dirty="0"/>
              <a:t>Do they need visa?</a:t>
            </a:r>
          </a:p>
          <a:p>
            <a:pPr marL="0" indent="0">
              <a:buNone/>
            </a:pPr>
            <a:r>
              <a:rPr lang="en-US" sz="1100" dirty="0"/>
              <a:t>-</a:t>
            </a:r>
          </a:p>
          <a:p>
            <a:pPr>
              <a:buNone/>
            </a:pPr>
            <a:endParaRPr lang="en-US" sz="1100" dirty="0"/>
          </a:p>
          <a:p>
            <a:pPr>
              <a:buNone/>
            </a:pPr>
            <a:endParaRPr lang="en-US" sz="1100" dirty="0"/>
          </a:p>
          <a:p>
            <a:pPr>
              <a:buNone/>
            </a:pPr>
            <a:endParaRPr lang="en-US" sz="1100" dirty="0"/>
          </a:p>
        </p:txBody>
      </p:sp>
      <p:sp>
        <p:nvSpPr>
          <p:cNvPr id="14" name="Title 3"/>
          <p:cNvSpPr>
            <a:spLocks noGrp="1"/>
          </p:cNvSpPr>
          <p:nvPr>
            <p:ph type="title"/>
          </p:nvPr>
        </p:nvSpPr>
        <p:spPr>
          <a:xfrm>
            <a:off x="457200" y="274638"/>
            <a:ext cx="8229600" cy="302608"/>
          </a:xfrm>
        </p:spPr>
        <p:txBody>
          <a:bodyPr>
            <a:normAutofit fontScale="90000"/>
          </a:bodyPr>
          <a:lstStyle/>
          <a:p>
            <a:r>
              <a:rPr lang="en-US" b="1" dirty="0"/>
              <a:t>Regional short break tourists: TRAVEL TO</a:t>
            </a:r>
            <a:endParaRPr lang="en-US" dirty="0"/>
          </a:p>
        </p:txBody>
      </p:sp>
      <p:sp>
        <p:nvSpPr>
          <p:cNvPr id="15"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Anticipation</a:t>
            </a:r>
          </a:p>
        </p:txBody>
      </p:sp>
      <p:sp>
        <p:nvSpPr>
          <p:cNvPr id="16" name="AutoShape 6"/>
          <p:cNvSpPr>
            <a:spLocks noChangeArrowheads="1"/>
          </p:cNvSpPr>
          <p:nvPr/>
        </p:nvSpPr>
        <p:spPr bwMode="auto">
          <a:xfrm>
            <a:off x="1510666" y="780962"/>
            <a:ext cx="1613221" cy="976431"/>
          </a:xfrm>
          <a:prstGeom prst="chevron">
            <a:avLst>
              <a:gd name="adj" fmla="val 42659"/>
            </a:avLst>
          </a:prstGeom>
          <a:solidFill>
            <a:schemeClr val="accent2">
              <a:lumMod val="20000"/>
              <a:lumOff val="80000"/>
            </a:schemeClr>
          </a:solidFill>
          <a:ln w="19050">
            <a:solidFill>
              <a:schemeClr val="accent2">
                <a:lumMod val="75000"/>
              </a:schemeClr>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to place</a:t>
            </a:r>
          </a:p>
        </p:txBody>
      </p:sp>
      <p:sp>
        <p:nvSpPr>
          <p:cNvPr id="17" name="AutoShape 7"/>
          <p:cNvSpPr>
            <a:spLocks noChangeArrowheads="1"/>
          </p:cNvSpPr>
          <p:nvPr/>
        </p:nvSpPr>
        <p:spPr bwMode="auto">
          <a:xfrm>
            <a:off x="2867988" y="780962"/>
            <a:ext cx="2928958" cy="976431"/>
          </a:xfrm>
          <a:prstGeom prst="chevron">
            <a:avLst>
              <a:gd name="adj" fmla="val 45139"/>
            </a:avLst>
          </a:prstGeom>
          <a:solidFill>
            <a:schemeClr val="bg1"/>
          </a:solidFill>
          <a:ln w="19050">
            <a:solidFill>
              <a:srgbClr val="333300"/>
            </a:solidFill>
            <a:miter lim="800000"/>
            <a:headEnd/>
            <a:tailEnd/>
          </a:ln>
          <a:effectLst/>
        </p:spPr>
        <p:txBody>
          <a:bodyPr anchor="ctr"/>
          <a:lstStyle/>
          <a:p>
            <a:pPr algn="ctr" eaLnBrk="1" hangingPunct="1"/>
            <a:r>
              <a:rPr lang="en-US" sz="1400" b="1" dirty="0">
                <a:solidFill>
                  <a:schemeClr val="tx1">
                    <a:lumMod val="95000"/>
                    <a:lumOff val="5000"/>
                  </a:schemeClr>
                </a:solidFill>
                <a:latin typeface="Times New Roman" pitchFamily="18" charset="0"/>
              </a:rPr>
              <a:t>Destination Experience</a:t>
            </a:r>
          </a:p>
        </p:txBody>
      </p:sp>
      <p:sp>
        <p:nvSpPr>
          <p:cNvPr id="18"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back</a:t>
            </a:r>
          </a:p>
        </p:txBody>
      </p:sp>
      <p:sp>
        <p:nvSpPr>
          <p:cNvPr id="19"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44588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Regional short break tourists: DESTINATION EXPERIENCE</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a:t>Ideal</a:t>
            </a:r>
          </a:p>
        </p:txBody>
      </p:sp>
      <p:sp>
        <p:nvSpPr>
          <p:cNvPr id="6" name="Content Placeholder 5"/>
          <p:cNvSpPr>
            <a:spLocks noGrp="1"/>
          </p:cNvSpPr>
          <p:nvPr>
            <p:ph sz="half" idx="2"/>
          </p:nvPr>
        </p:nvSpPr>
        <p:spPr>
          <a:xfrm>
            <a:off x="457200" y="2341639"/>
            <a:ext cx="4040188" cy="4354412"/>
          </a:xfrm>
        </p:spPr>
        <p:txBody>
          <a:bodyPr>
            <a:normAutofit/>
          </a:bodyPr>
          <a:lstStyle/>
          <a:p>
            <a:pPr marL="0" indent="0">
              <a:buNone/>
            </a:pPr>
            <a:r>
              <a:rPr lang="en-US" sz="1200" b="1" i="1" dirty="0"/>
              <a:t>How long do they stay?</a:t>
            </a:r>
          </a:p>
          <a:p>
            <a:r>
              <a:rPr lang="en-US" sz="1200" dirty="0"/>
              <a:t>They stay from 1-5 days</a:t>
            </a:r>
          </a:p>
          <a:p>
            <a:pPr marL="0" indent="0">
              <a:buNone/>
            </a:pPr>
            <a:r>
              <a:rPr lang="en-US" sz="1200" b="1" i="1" dirty="0"/>
              <a:t>Where do they stay (locations)?</a:t>
            </a:r>
          </a:p>
          <a:p>
            <a:r>
              <a:rPr lang="is-IS" sz="1200" dirty="0"/>
              <a:t>Besides visiting the key locations such as Ohrid and Skopje, they</a:t>
            </a:r>
            <a:r>
              <a:rPr lang="is-IS" sz="1200" dirty="0" smtClean="0"/>
              <a:t> visit </a:t>
            </a:r>
            <a:r>
              <a:rPr lang="is-IS" sz="1200" dirty="0"/>
              <a:t>other less visited locations in the central corridor and the eastern part of the country. </a:t>
            </a:r>
            <a:endParaRPr lang="en-US" sz="1200" dirty="0"/>
          </a:p>
          <a:p>
            <a:pPr marL="0" indent="0">
              <a:buNone/>
            </a:pPr>
            <a:r>
              <a:rPr lang="en-US" sz="1200" b="1" i="1" dirty="0"/>
              <a:t>What type of accommodations do they use?</a:t>
            </a:r>
          </a:p>
          <a:p>
            <a:r>
              <a:rPr lang="is-IS" sz="1200" dirty="0"/>
              <a:t>They</a:t>
            </a:r>
            <a:r>
              <a:rPr lang="is-IS" sz="1200" dirty="0" smtClean="0"/>
              <a:t> use </a:t>
            </a:r>
            <a:r>
              <a:rPr lang="is-IS" sz="1200" dirty="0"/>
              <a:t>a range of accomodations. Organized regional travelers use hotels which can accomodate large groups. Individual travelers stay in a hotels or rent a private home. </a:t>
            </a:r>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a:t>Current</a:t>
            </a:r>
          </a:p>
        </p:txBody>
      </p:sp>
      <p:sp>
        <p:nvSpPr>
          <p:cNvPr id="8" name="Content Placeholder 7"/>
          <p:cNvSpPr>
            <a:spLocks noGrp="1"/>
          </p:cNvSpPr>
          <p:nvPr>
            <p:ph sz="quarter" idx="4"/>
          </p:nvPr>
        </p:nvSpPr>
        <p:spPr>
          <a:xfrm>
            <a:off x="4645025" y="2341639"/>
            <a:ext cx="4041775" cy="4354412"/>
          </a:xfrm>
        </p:spPr>
        <p:txBody>
          <a:bodyPr>
            <a:normAutofit fontScale="55000" lnSpcReduction="20000"/>
          </a:bodyPr>
          <a:lstStyle/>
          <a:p>
            <a:pPr marL="0" indent="0">
              <a:buNone/>
            </a:pPr>
            <a:r>
              <a:rPr lang="en-US" sz="2182" b="1" i="1" dirty="0"/>
              <a:t>How long do they stay?</a:t>
            </a:r>
          </a:p>
          <a:p>
            <a:r>
              <a:rPr lang="en-US" sz="2182" dirty="0"/>
              <a:t>The average length of stay for Bulgarian tourists was 1.8 nights in 2015 down from 1.9 nights in 2010. Berovo/Dojran/ </a:t>
            </a:r>
            <a:r>
              <a:rPr lang="en-US" sz="2182" dirty="0" err="1"/>
              <a:t>Ohrid</a:t>
            </a:r>
            <a:r>
              <a:rPr lang="en-US" sz="2182" dirty="0"/>
              <a:t> 1.5 nights; Skopje  1.6; </a:t>
            </a:r>
            <a:r>
              <a:rPr lang="en-US" sz="2182" dirty="0" err="1"/>
              <a:t>Strumica</a:t>
            </a:r>
            <a:r>
              <a:rPr lang="en-US" sz="2182" dirty="0"/>
              <a:t> 1.7 nights</a:t>
            </a:r>
          </a:p>
          <a:p>
            <a:pPr marL="0" indent="0">
              <a:buNone/>
            </a:pPr>
            <a:r>
              <a:rPr lang="en-US" sz="2182" b="1" i="1" dirty="0"/>
              <a:t>Where do they stay (locations)?</a:t>
            </a:r>
          </a:p>
          <a:p>
            <a:r>
              <a:rPr lang="en-US" sz="2194" dirty="0" err="1"/>
              <a:t>Ohrid</a:t>
            </a:r>
            <a:r>
              <a:rPr lang="en-US" sz="2194" dirty="0"/>
              <a:t> is the top destination for Bulgarians both in terms of arrivals as well as overnight stays. Overnight stays almost doubled between 2010 and 2015</a:t>
            </a:r>
          </a:p>
          <a:p>
            <a:r>
              <a:rPr lang="en-US" sz="2194" dirty="0"/>
              <a:t>Skopje is the second most destination though experienced a significant drop in arrivals since 2010</a:t>
            </a:r>
          </a:p>
          <a:p>
            <a:r>
              <a:rPr lang="en-US" sz="2194" dirty="0"/>
              <a:t>Destination on the eastern region (</a:t>
            </a:r>
            <a:r>
              <a:rPr lang="en-US" sz="2194" dirty="0" err="1"/>
              <a:t>Strumica</a:t>
            </a:r>
            <a:r>
              <a:rPr lang="en-US" sz="2194" dirty="0"/>
              <a:t>, </a:t>
            </a:r>
            <a:r>
              <a:rPr lang="en-US" sz="2194" dirty="0" err="1"/>
              <a:t>Dojran</a:t>
            </a:r>
            <a:r>
              <a:rPr lang="en-US" sz="2194" dirty="0"/>
              <a:t>, </a:t>
            </a:r>
            <a:r>
              <a:rPr lang="en-US" sz="2194" dirty="0" err="1"/>
              <a:t>Shtip</a:t>
            </a:r>
            <a:r>
              <a:rPr lang="en-US" sz="2194" dirty="0"/>
              <a:t> and </a:t>
            </a:r>
            <a:r>
              <a:rPr lang="en-US" sz="2194" dirty="0" err="1"/>
              <a:t>Berovo</a:t>
            </a:r>
            <a:r>
              <a:rPr lang="en-US" sz="2194" dirty="0"/>
              <a:t>) all have experienced growth in overnight stays</a:t>
            </a:r>
          </a:p>
          <a:p>
            <a:r>
              <a:rPr lang="en-US" sz="2194" dirty="0"/>
              <a:t>Overnight stays in </a:t>
            </a:r>
            <a:r>
              <a:rPr lang="en-US" sz="2194" dirty="0" err="1"/>
              <a:t>Gevgelija</a:t>
            </a:r>
            <a:r>
              <a:rPr lang="en-US" sz="2194" dirty="0"/>
              <a:t> increased more than five-fold most likely caused by growth of the Bulgarian gambling tourists. </a:t>
            </a:r>
          </a:p>
          <a:p>
            <a:pPr marL="0" indent="0">
              <a:buNone/>
            </a:pPr>
            <a:r>
              <a:rPr lang="en-US" sz="2182" b="1" i="1" dirty="0"/>
              <a:t>What type of accommodations do they use?</a:t>
            </a:r>
          </a:p>
          <a:p>
            <a:r>
              <a:rPr lang="en-US" sz="2182" dirty="0"/>
              <a:t>The organized groups stay in the larger hotels and tour operators require hotels to have at least 20 rooms. Tour operators will not split guests over two or more hotels. The groups stay in 3-star hotels but also in 4-star hotels. Independent travelers stay in hotels or rent a private home.</a:t>
            </a:r>
            <a:r>
              <a:rPr lang="en-US" sz="2182" dirty="0" smtClean="0"/>
              <a:t> Depending on their budget, they stay in the more affordable offerings but also at the more luxury resorts.</a:t>
            </a:r>
          </a:p>
          <a:p>
            <a:endParaRPr lang="en-US" sz="1920" dirty="0"/>
          </a:p>
          <a:p>
            <a:endParaRPr lang="en-US" sz="1714" dirty="0"/>
          </a:p>
          <a:p>
            <a:pPr>
              <a:buNone/>
            </a:pPr>
            <a:endParaRPr lang="en-US" sz="1200"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Anticipation</a:t>
            </a: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to place</a:t>
            </a: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accent2">
              <a:lumMod val="20000"/>
              <a:lumOff val="80000"/>
            </a:schemeClr>
          </a:solidFill>
          <a:ln w="19050">
            <a:solidFill>
              <a:schemeClr val="accent2">
                <a:lumMod val="50000"/>
              </a:schemeClr>
            </a:solidFill>
            <a:miter lim="800000"/>
            <a:headEnd/>
            <a:tailEnd/>
          </a:ln>
          <a:effectLst/>
        </p:spPr>
        <p:txBody>
          <a:bodyPr anchor="ctr"/>
          <a:lstStyle/>
          <a:p>
            <a:pPr algn="ctr" eaLnBrk="1" hangingPunct="1"/>
            <a:r>
              <a:rPr lang="en-US" sz="1400" b="1" dirty="0">
                <a:solidFill>
                  <a:schemeClr val="tx1">
                    <a:lumMod val="95000"/>
                    <a:lumOff val="5000"/>
                  </a:schemeClr>
                </a:solidFill>
                <a:latin typeface="Times New Roman" pitchFamily="18" charset="0"/>
              </a:rPr>
              <a:t>Destination Experience</a:t>
            </a: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back</a:t>
            </a: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2207412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Regional short break tourists: DESTINATION EXPERIENCE</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a:t>Ideal</a:t>
            </a:r>
          </a:p>
        </p:txBody>
      </p:sp>
      <p:sp>
        <p:nvSpPr>
          <p:cNvPr id="6" name="Content Placeholder 5"/>
          <p:cNvSpPr>
            <a:spLocks noGrp="1"/>
          </p:cNvSpPr>
          <p:nvPr>
            <p:ph sz="half" idx="2"/>
          </p:nvPr>
        </p:nvSpPr>
        <p:spPr>
          <a:xfrm>
            <a:off x="457200" y="2341639"/>
            <a:ext cx="4040188" cy="4354412"/>
          </a:xfrm>
        </p:spPr>
        <p:txBody>
          <a:bodyPr>
            <a:normAutofit/>
          </a:bodyPr>
          <a:lstStyle/>
          <a:p>
            <a:pPr marL="0" indent="0">
              <a:buNone/>
            </a:pPr>
            <a:r>
              <a:rPr lang="en-US" sz="1200" b="1" i="1" dirty="0"/>
              <a:t>How do they move around?</a:t>
            </a:r>
          </a:p>
          <a:p>
            <a:r>
              <a:rPr lang="is-IS" sz="1200" dirty="0"/>
              <a:t>They use modern and clean coach buses with professional drivers. Individuals drive their own car.</a:t>
            </a:r>
            <a:endParaRPr lang="en-US" sz="1200" dirty="0"/>
          </a:p>
          <a:p>
            <a:pPr marL="0" indent="0">
              <a:buNone/>
            </a:pPr>
            <a:endParaRPr lang="en-US" sz="1200" b="1" i="1" dirty="0"/>
          </a:p>
          <a:p>
            <a:pPr marL="0" indent="0">
              <a:buNone/>
            </a:pPr>
            <a:r>
              <a:rPr lang="en-US" sz="1200" b="1" i="1" dirty="0"/>
              <a:t>What activities do they engage in?  </a:t>
            </a:r>
          </a:p>
          <a:p>
            <a:r>
              <a:rPr lang="en-US" sz="1200" dirty="0"/>
              <a:t>The organized groups</a:t>
            </a:r>
            <a:r>
              <a:rPr lang="en-US" sz="1200" dirty="0" smtClean="0"/>
              <a:t> engage </a:t>
            </a:r>
            <a:r>
              <a:rPr lang="en-US" sz="1200" dirty="0"/>
              <a:t>in light activities such as short hikes.</a:t>
            </a:r>
          </a:p>
          <a:p>
            <a:r>
              <a:rPr lang="en-US" sz="1200" dirty="0"/>
              <a:t>Individual travelers would also engage in more strenuous activities such as mountain biking or longer hikes. </a:t>
            </a:r>
          </a:p>
          <a:p>
            <a:pPr>
              <a:buNone/>
            </a:pPr>
            <a:endParaRPr lang="en-US" sz="1200" dirty="0"/>
          </a:p>
          <a:p>
            <a:pPr marL="0" indent="0">
              <a:buNone/>
            </a:pPr>
            <a:r>
              <a:rPr lang="en-US" sz="1200" b="1" i="1" dirty="0"/>
              <a:t>What attractions do they visit?</a:t>
            </a:r>
          </a:p>
          <a:p>
            <a:r>
              <a:rPr lang="is-IS" sz="1200" dirty="0"/>
              <a:t>They visit a wide range of attractions highlighting the nature and culture of Macedonia. The attraction are authentic and well-taken care off and can be toured with a specialized guide if needed. Near the attractions is a place to buy refreshments and use the toilet. They visit attractions across the country</a:t>
            </a:r>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a:t>Current</a:t>
            </a:r>
          </a:p>
        </p:txBody>
      </p:sp>
      <p:sp>
        <p:nvSpPr>
          <p:cNvPr id="8" name="Content Placeholder 7"/>
          <p:cNvSpPr>
            <a:spLocks noGrp="1"/>
          </p:cNvSpPr>
          <p:nvPr>
            <p:ph sz="quarter" idx="4"/>
          </p:nvPr>
        </p:nvSpPr>
        <p:spPr>
          <a:xfrm>
            <a:off x="4645025" y="2341639"/>
            <a:ext cx="4041775" cy="4354412"/>
          </a:xfrm>
        </p:spPr>
        <p:txBody>
          <a:bodyPr>
            <a:normAutofit/>
          </a:bodyPr>
          <a:lstStyle/>
          <a:p>
            <a:pPr marL="0" indent="0">
              <a:buNone/>
            </a:pPr>
            <a:r>
              <a:rPr lang="en-US" sz="1200" b="1" i="1" dirty="0"/>
              <a:t>How do they move around?</a:t>
            </a:r>
          </a:p>
          <a:p>
            <a:r>
              <a:rPr lang="en-US" sz="1200" dirty="0"/>
              <a:t>Groups use coach buses. Individual travelers use their own </a:t>
            </a:r>
            <a:r>
              <a:rPr lang="en-US" sz="1200" dirty="0" smtClean="0"/>
              <a:t>car.</a:t>
            </a:r>
          </a:p>
          <a:p>
            <a:pPr marL="0" indent="0">
              <a:buNone/>
            </a:pPr>
            <a:endParaRPr lang="en-US" sz="1200" b="1" i="1" dirty="0"/>
          </a:p>
          <a:p>
            <a:pPr marL="0" indent="0">
              <a:buNone/>
            </a:pPr>
            <a:r>
              <a:rPr lang="en-US" sz="1200" b="1" i="1" dirty="0"/>
              <a:t>What activities do they engage in  attractions do they visit?  </a:t>
            </a:r>
          </a:p>
          <a:p>
            <a:pPr marL="0" indent="0">
              <a:buNone/>
            </a:pPr>
            <a:r>
              <a:rPr lang="en-US" sz="1200" dirty="0"/>
              <a:t>The group tours are offered by Bohemia Tours, Global Tour, </a:t>
            </a:r>
            <a:r>
              <a:rPr lang="en-US" sz="1200" dirty="0" err="1"/>
              <a:t>Selan</a:t>
            </a:r>
            <a:r>
              <a:rPr lang="en-US" sz="1200" dirty="0"/>
              <a:t> Tours and others. A sample of tours offered in the Eastern part of Macedonia:</a:t>
            </a:r>
          </a:p>
          <a:p>
            <a:r>
              <a:rPr lang="en-US" sz="1200" b="1" dirty="0"/>
              <a:t>Oxygen weekend in </a:t>
            </a:r>
            <a:r>
              <a:rPr lang="en-US" sz="1200" b="1" dirty="0" err="1"/>
              <a:t>Berovo</a:t>
            </a:r>
            <a:r>
              <a:rPr lang="en-US" sz="1200" b="1" dirty="0"/>
              <a:t> </a:t>
            </a:r>
            <a:r>
              <a:rPr lang="en-US" sz="1200" dirty="0"/>
              <a:t>- They visit </a:t>
            </a:r>
            <a:r>
              <a:rPr lang="en-US" sz="1200" dirty="0" err="1"/>
              <a:t>Pehcevo</a:t>
            </a:r>
            <a:r>
              <a:rPr lang="en-US" sz="1200" dirty="0"/>
              <a:t> (“</a:t>
            </a:r>
            <a:r>
              <a:rPr lang="en-US" sz="1200" i="1" dirty="0"/>
              <a:t>the smallest town in Macedonia”</a:t>
            </a:r>
            <a:r>
              <a:rPr lang="en-US" sz="1200" dirty="0"/>
              <a:t>), have dinner and overnight at Hotel </a:t>
            </a:r>
            <a:r>
              <a:rPr lang="en-US" sz="1200" dirty="0" err="1"/>
              <a:t>Manastir</a:t>
            </a:r>
            <a:r>
              <a:rPr lang="en-US" sz="1200" dirty="0"/>
              <a:t> and next day option to hike and have lunch at sheep farm </a:t>
            </a:r>
            <a:r>
              <a:rPr lang="en-US" sz="1200" dirty="0" err="1"/>
              <a:t>Klep</a:t>
            </a:r>
            <a:r>
              <a:rPr lang="mk-MK" sz="1200" dirty="0"/>
              <a:t>а</a:t>
            </a:r>
            <a:r>
              <a:rPr lang="en-US" sz="1200" dirty="0"/>
              <a:t>lo. “</a:t>
            </a:r>
            <a:r>
              <a:rPr lang="en-US" sz="1200" i="1" dirty="0" err="1"/>
              <a:t>Berovo</a:t>
            </a:r>
            <a:r>
              <a:rPr lang="en-US" sz="1200" i="1" dirty="0"/>
              <a:t> is the place with the highest </a:t>
            </a:r>
            <a:r>
              <a:rPr lang="en-US" sz="1189" i="1" dirty="0"/>
              <a:t>amount oxygen in the air in all of the Balkan</a:t>
            </a:r>
            <a:r>
              <a:rPr lang="en-US" sz="1189" dirty="0"/>
              <a:t>” (80 Euros).</a:t>
            </a:r>
          </a:p>
          <a:p>
            <a:r>
              <a:rPr lang="en-US" sz="1189" b="1" dirty="0"/>
              <a:t>Spa weekend in </a:t>
            </a:r>
            <a:r>
              <a:rPr lang="en-US" sz="1189" b="1" dirty="0" err="1"/>
              <a:t>Strumica</a:t>
            </a:r>
            <a:r>
              <a:rPr lang="en-US" sz="1189" b="1" dirty="0"/>
              <a:t> </a:t>
            </a:r>
            <a:r>
              <a:rPr lang="en-US" sz="1189" dirty="0"/>
              <a:t>– Use of spa services, lunch and festive dinner at Hotel Sirius, visit downtown </a:t>
            </a:r>
            <a:r>
              <a:rPr lang="en-US" sz="1189" dirty="0" err="1"/>
              <a:t>Strumica</a:t>
            </a:r>
            <a:r>
              <a:rPr lang="en-US" sz="1189" dirty="0"/>
              <a:t> and stop in </a:t>
            </a:r>
            <a:r>
              <a:rPr lang="en-US" sz="1189" dirty="0" err="1"/>
              <a:t>Dojran</a:t>
            </a:r>
            <a:r>
              <a:rPr lang="en-US" sz="1189" dirty="0"/>
              <a:t> on return trip (70 Euros)</a:t>
            </a:r>
          </a:p>
          <a:p>
            <a:r>
              <a:rPr lang="en-US" sz="1189" b="1" dirty="0"/>
              <a:t>Weekend in </a:t>
            </a:r>
            <a:r>
              <a:rPr lang="en-US" sz="1189" b="1" dirty="0" err="1"/>
              <a:t>Kratovo</a:t>
            </a:r>
            <a:r>
              <a:rPr lang="en-US" sz="1189" b="1" dirty="0"/>
              <a:t> </a:t>
            </a:r>
            <a:r>
              <a:rPr lang="en-US" sz="1189" dirty="0"/>
              <a:t>– Tour of </a:t>
            </a:r>
            <a:r>
              <a:rPr lang="en-US" sz="1189" dirty="0" err="1"/>
              <a:t>Krivi</a:t>
            </a:r>
            <a:r>
              <a:rPr lang="en-US" sz="1189" dirty="0"/>
              <a:t> Palanka, guided tour in </a:t>
            </a:r>
            <a:r>
              <a:rPr lang="en-US" sz="1189" dirty="0" err="1"/>
              <a:t>Kratovo</a:t>
            </a:r>
            <a:r>
              <a:rPr lang="en-US" sz="1189" dirty="0"/>
              <a:t>, dinner with live music and dance and overnight at Hotel </a:t>
            </a:r>
            <a:r>
              <a:rPr lang="en-US" sz="1189" dirty="0" err="1"/>
              <a:t>Kratis</a:t>
            </a:r>
            <a:r>
              <a:rPr lang="en-US" sz="1189" dirty="0"/>
              <a:t>, visit </a:t>
            </a:r>
            <a:r>
              <a:rPr lang="en-US" sz="1189" dirty="0" err="1"/>
              <a:t>Lesnovo</a:t>
            </a:r>
            <a:r>
              <a:rPr lang="en-US" sz="1189" dirty="0"/>
              <a:t> monastery, lunch at hotel (60 euros)</a:t>
            </a:r>
          </a:p>
          <a:p>
            <a:pPr marL="0" indent="0">
              <a:buNone/>
            </a:pPr>
            <a:endParaRPr lang="en-US" sz="1200" b="1" i="1"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Anticipation</a:t>
            </a: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to place</a:t>
            </a: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accent2">
              <a:lumMod val="20000"/>
              <a:lumOff val="80000"/>
            </a:schemeClr>
          </a:solidFill>
          <a:ln w="19050">
            <a:solidFill>
              <a:schemeClr val="accent2">
                <a:lumMod val="50000"/>
              </a:schemeClr>
            </a:solidFill>
            <a:miter lim="800000"/>
            <a:headEnd/>
            <a:tailEnd/>
          </a:ln>
          <a:effectLst/>
        </p:spPr>
        <p:txBody>
          <a:bodyPr anchor="ctr"/>
          <a:lstStyle/>
          <a:p>
            <a:pPr algn="ctr" eaLnBrk="1" hangingPunct="1"/>
            <a:r>
              <a:rPr lang="en-US" sz="1400" b="1" dirty="0">
                <a:solidFill>
                  <a:schemeClr val="tx1">
                    <a:lumMod val="95000"/>
                    <a:lumOff val="5000"/>
                  </a:schemeClr>
                </a:solidFill>
                <a:latin typeface="Times New Roman" pitchFamily="18" charset="0"/>
              </a:rPr>
              <a:t>Destination Experience</a:t>
            </a: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back</a:t>
            </a: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2207412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Regional short break tourists: DESTINATION EXPERIENCE</a:t>
            </a:r>
            <a:endParaRPr lang="en-US"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Anticipation</a:t>
            </a: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to place</a:t>
            </a: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accent2">
              <a:lumMod val="20000"/>
              <a:lumOff val="80000"/>
            </a:schemeClr>
          </a:solidFill>
          <a:ln w="19050">
            <a:solidFill>
              <a:schemeClr val="accent2">
                <a:lumMod val="50000"/>
              </a:schemeClr>
            </a:solidFill>
            <a:miter lim="800000"/>
            <a:headEnd/>
            <a:tailEnd/>
          </a:ln>
          <a:effectLst/>
        </p:spPr>
        <p:txBody>
          <a:bodyPr anchor="ctr"/>
          <a:lstStyle/>
          <a:p>
            <a:pPr algn="ctr" eaLnBrk="1" hangingPunct="1"/>
            <a:r>
              <a:rPr lang="en-US" sz="1400" b="1" dirty="0">
                <a:solidFill>
                  <a:schemeClr val="tx1">
                    <a:lumMod val="95000"/>
                    <a:lumOff val="5000"/>
                  </a:schemeClr>
                </a:solidFill>
                <a:latin typeface="Times New Roman" pitchFamily="18" charset="0"/>
              </a:rPr>
              <a:t>Destination Experience</a:t>
            </a: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back</a:t>
            </a: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
        <p:nvSpPr>
          <p:cNvPr id="14" name="Text Placeholder 13"/>
          <p:cNvSpPr>
            <a:spLocks noGrp="1"/>
          </p:cNvSpPr>
          <p:nvPr>
            <p:ph type="body" idx="1"/>
          </p:nvPr>
        </p:nvSpPr>
        <p:spPr>
          <a:xfrm>
            <a:off x="367658" y="1809952"/>
            <a:ext cx="4040188" cy="639762"/>
          </a:xfrm>
        </p:spPr>
        <p:txBody>
          <a:bodyPr>
            <a:normAutofit/>
          </a:bodyPr>
          <a:lstStyle/>
          <a:p>
            <a:r>
              <a:rPr lang="en-US" sz="1600" dirty="0"/>
              <a:t>Bulgarian tourist arrivals and nights spend</a:t>
            </a:r>
          </a:p>
        </p:txBody>
      </p:sp>
      <p:sp>
        <p:nvSpPr>
          <p:cNvPr id="18" name="TextBox 17"/>
          <p:cNvSpPr txBox="1"/>
          <p:nvPr/>
        </p:nvSpPr>
        <p:spPr>
          <a:xfrm>
            <a:off x="457200" y="5745532"/>
            <a:ext cx="7527810" cy="276999"/>
          </a:xfrm>
          <a:prstGeom prst="rect">
            <a:avLst/>
          </a:prstGeom>
          <a:noFill/>
        </p:spPr>
        <p:txBody>
          <a:bodyPr wrap="square" rtlCol="0">
            <a:spAutoFit/>
          </a:bodyPr>
          <a:lstStyle/>
          <a:p>
            <a:r>
              <a:rPr lang="en-US" sz="1200" dirty="0">
                <a:latin typeface="Times New Roman"/>
                <a:cs typeface="Times New Roman"/>
              </a:rPr>
              <a:t>Source: National Statistics Office</a:t>
            </a:r>
          </a:p>
        </p:txBody>
      </p:sp>
      <p:graphicFrame>
        <p:nvGraphicFramePr>
          <p:cNvPr id="20" name="Chart 19"/>
          <p:cNvGraphicFramePr/>
          <p:nvPr/>
        </p:nvGraphicFramePr>
        <p:xfrm>
          <a:off x="367658" y="2449714"/>
          <a:ext cx="4572000" cy="29845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2" name="Table 21"/>
          <p:cNvGraphicFramePr>
            <a:graphicFrameLocks noGrp="1"/>
          </p:cNvGraphicFramePr>
          <p:nvPr/>
        </p:nvGraphicFramePr>
        <p:xfrm>
          <a:off x="4939658" y="3243464"/>
          <a:ext cx="3810000" cy="1651000"/>
        </p:xfrm>
        <a:graphic>
          <a:graphicData uri="http://schemas.openxmlformats.org/drawingml/2006/table">
            <a:tbl>
              <a:tblPr>
                <a:effectLst/>
              </a:tblPr>
              <a:tblGrid>
                <a:gridCol w="952500">
                  <a:extLst>
                    <a:ext uri="{9D8B030D-6E8A-4147-A177-3AD203B41FA5}">
                      <a16:colId xmlns="" xmlns:a16="http://schemas.microsoft.com/office/drawing/2014/main" xmlns:mv="urn:schemas-microsoft-com:mac:vml" xmlns:mc="http://schemas.openxmlformats.org/markup-compatibility/2006" val="20000"/>
                    </a:ext>
                  </a:extLst>
                </a:gridCol>
                <a:gridCol w="952500">
                  <a:extLst>
                    <a:ext uri="{9D8B030D-6E8A-4147-A177-3AD203B41FA5}">
                      <a16:colId xmlns="" xmlns:a16="http://schemas.microsoft.com/office/drawing/2014/main" xmlns:mv="urn:schemas-microsoft-com:mac:vml" xmlns:mc="http://schemas.openxmlformats.org/markup-compatibility/2006" val="20001"/>
                    </a:ext>
                  </a:extLst>
                </a:gridCol>
                <a:gridCol w="952500">
                  <a:extLst>
                    <a:ext uri="{9D8B030D-6E8A-4147-A177-3AD203B41FA5}">
                      <a16:colId xmlns="" xmlns:a16="http://schemas.microsoft.com/office/drawing/2014/main" xmlns:mv="urn:schemas-microsoft-com:mac:vml" xmlns:mc="http://schemas.openxmlformats.org/markup-compatibility/2006" val="20002"/>
                    </a:ext>
                  </a:extLst>
                </a:gridCol>
                <a:gridCol w="952500">
                  <a:extLst>
                    <a:ext uri="{9D8B030D-6E8A-4147-A177-3AD203B41FA5}">
                      <a16:colId xmlns="" xmlns:a16="http://schemas.microsoft.com/office/drawing/2014/main" xmlns:mv="urn:schemas-microsoft-com:mac:vml" xmlns:mc="http://schemas.openxmlformats.org/markup-compatibility/2006" val="20003"/>
                    </a:ext>
                  </a:extLst>
                </a:gridCol>
              </a:tblGrid>
              <a:tr h="0">
                <a:tc>
                  <a:txBody>
                    <a:bodyPr/>
                    <a:lstStyle/>
                    <a:p>
                      <a:pPr algn="l" fontAlgn="b"/>
                      <a:r>
                        <a:rPr lang="en-US" sz="1000" b="0" i="0" u="none" strike="noStrike" dirty="0">
                          <a:latin typeface="Times New Roman"/>
                          <a:cs typeface="Times New Roman"/>
                        </a:rPr>
                        <a:t>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
                      <a:r>
                        <a:rPr lang="en-US" sz="1000" b="1" i="0" u="none" strike="noStrike" dirty="0">
                          <a:latin typeface="Times New Roman"/>
                          <a:cs typeface="Times New Roman"/>
                        </a:rPr>
                        <a:t>2010</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
                      <a:r>
                        <a:rPr lang="en-US" sz="1000" b="1" i="0" u="none" strike="noStrike" dirty="0">
                          <a:latin typeface="Times New Roman"/>
                          <a:cs typeface="Times New Roman"/>
                        </a:rPr>
                        <a:t>2015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
                      <a:r>
                        <a:rPr lang="en-US" sz="1000" b="1" i="0" u="none" strike="noStrike" dirty="0">
                          <a:latin typeface="Times New Roman"/>
                          <a:cs typeface="Times New Roman"/>
                        </a:rPr>
                        <a:t>% change</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 xmlns:a16="http://schemas.microsoft.com/office/drawing/2014/main" xmlns:mv="urn:schemas-microsoft-com:mac:vml" xmlns:mc="http://schemas.openxmlformats.org/markup-compatibility/2006" val="10000"/>
                  </a:ext>
                </a:extLst>
              </a:tr>
              <a:tr h="165100">
                <a:tc>
                  <a:txBody>
                    <a:bodyPr/>
                    <a:lstStyle/>
                    <a:p>
                      <a:pPr algn="l" fontAlgn="b"/>
                      <a:r>
                        <a:rPr lang="en-US" sz="1000" b="0" i="0" u="none" strike="noStrike">
                          <a:latin typeface="Times New Roman"/>
                          <a:cs typeface="Times New Roman"/>
                        </a:rPr>
                        <a:t>Ohrid</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
                      <a:r>
                        <a:rPr lang="en-US" sz="1000" b="0" i="0" u="none" strike="noStrike" dirty="0">
                          <a:latin typeface="Times New Roman"/>
                          <a:cs typeface="Times New Roman"/>
                        </a:rPr>
                        <a:t>9,066</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
                      <a:r>
                        <a:rPr lang="en-US" sz="1000" b="0" i="0" u="none" strike="noStrike" dirty="0">
                          <a:latin typeface="Times New Roman"/>
                          <a:cs typeface="Times New Roman"/>
                        </a:rPr>
                        <a:t>17,087</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
                      <a:r>
                        <a:rPr lang="en-US" sz="1000" b="0" i="0" u="none" strike="noStrike">
                          <a:latin typeface="Times New Roman"/>
                          <a:cs typeface="Times New Roman"/>
                        </a:rPr>
                        <a:t>88.5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 xmlns:a16="http://schemas.microsoft.com/office/drawing/2014/main" xmlns:mv="urn:schemas-microsoft-com:mac:vml" xmlns:mc="http://schemas.openxmlformats.org/markup-compatibility/2006" val="10001"/>
                  </a:ext>
                </a:extLst>
              </a:tr>
              <a:tr h="165100">
                <a:tc>
                  <a:txBody>
                    <a:bodyPr/>
                    <a:lstStyle/>
                    <a:p>
                      <a:pPr algn="l" fontAlgn="b"/>
                      <a:r>
                        <a:rPr lang="en-US" sz="1000" b="0" i="0" u="none" strike="noStrike">
                          <a:latin typeface="Times New Roman"/>
                          <a:cs typeface="Times New Roman"/>
                        </a:rPr>
                        <a:t>Skopje</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
                      <a:r>
                        <a:rPr lang="en-US" sz="1000" b="0" i="0" u="none" strike="noStrike" dirty="0">
                          <a:latin typeface="Times New Roman"/>
                          <a:cs typeface="Times New Roman"/>
                        </a:rPr>
                        <a:t>16,316</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
                      <a:r>
                        <a:rPr lang="en-US" sz="1000" b="0" i="0" u="none" strike="noStrike" dirty="0">
                          <a:latin typeface="Times New Roman"/>
                          <a:cs typeface="Times New Roman"/>
                        </a:rPr>
                        <a:t>11,103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
                      <a:r>
                        <a:rPr lang="en-US" sz="1000" b="0" i="0" u="none" strike="noStrike" dirty="0">
                          <a:latin typeface="Times New Roman"/>
                          <a:cs typeface="Times New Roman"/>
                        </a:rPr>
                        <a:t>-32.0</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 xmlns:a16="http://schemas.microsoft.com/office/drawing/2014/main" xmlns:mv="urn:schemas-microsoft-com:mac:vml" xmlns:mc="http://schemas.openxmlformats.org/markup-compatibility/2006" val="10002"/>
                  </a:ext>
                </a:extLst>
              </a:tr>
              <a:tr h="165100">
                <a:tc>
                  <a:txBody>
                    <a:bodyPr/>
                    <a:lstStyle/>
                    <a:p>
                      <a:pPr algn="l" fontAlgn="b"/>
                      <a:r>
                        <a:rPr lang="en-US" sz="1000" b="0" i="0" u="none" strike="noStrike">
                          <a:latin typeface="Times New Roman"/>
                          <a:cs typeface="Times New Roman"/>
                        </a:rPr>
                        <a:t>Strumitsa</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
                      <a:r>
                        <a:rPr lang="en-US" sz="1000" b="0" i="0" u="none" strike="noStrike">
                          <a:latin typeface="Times New Roman"/>
                          <a:cs typeface="Times New Roman"/>
                        </a:rPr>
                        <a:t>1,650</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
                      <a:r>
                        <a:rPr lang="en-US" sz="1000" b="0" i="0" u="none" strike="noStrike" dirty="0">
                          <a:latin typeface="Times New Roman"/>
                          <a:cs typeface="Times New Roman"/>
                        </a:rPr>
                        <a:t>3,715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
                      <a:r>
                        <a:rPr lang="en-US" sz="1000" b="0" i="0" u="none" strike="noStrike" dirty="0">
                          <a:latin typeface="Times New Roman"/>
                          <a:cs typeface="Times New Roman"/>
                        </a:rPr>
                        <a:t>125.2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 xmlns:a16="http://schemas.microsoft.com/office/drawing/2014/main" xmlns:mv="urn:schemas-microsoft-com:mac:vml" xmlns:mc="http://schemas.openxmlformats.org/markup-compatibility/2006" val="10003"/>
                  </a:ext>
                </a:extLst>
              </a:tr>
              <a:tr h="165100">
                <a:tc>
                  <a:txBody>
                    <a:bodyPr/>
                    <a:lstStyle/>
                    <a:p>
                      <a:pPr algn="l" fontAlgn="b"/>
                      <a:r>
                        <a:rPr lang="en-US" sz="1000" b="0" i="0" u="none" strike="noStrike">
                          <a:latin typeface="Times New Roman"/>
                          <a:cs typeface="Times New Roman"/>
                        </a:rPr>
                        <a:t>Dojran</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
                      <a:r>
                        <a:rPr lang="en-US" sz="1000" b="0" i="0" u="none" strike="noStrike">
                          <a:latin typeface="Times New Roman"/>
                          <a:cs typeface="Times New Roman"/>
                        </a:rPr>
                        <a:t>1,344</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
                      <a:r>
                        <a:rPr lang="en-US" sz="1000" b="0" i="0" u="none" strike="noStrike" dirty="0">
                          <a:latin typeface="Times New Roman"/>
                          <a:cs typeface="Times New Roman"/>
                        </a:rPr>
                        <a:t>2,593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
                      <a:r>
                        <a:rPr lang="en-US" sz="1000" b="0" i="0" u="none" strike="noStrike" dirty="0">
                          <a:latin typeface="Times New Roman"/>
                          <a:cs typeface="Times New Roman"/>
                        </a:rPr>
                        <a:t>92.9</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 xmlns:a16="http://schemas.microsoft.com/office/drawing/2014/main" xmlns:mv="urn:schemas-microsoft-com:mac:vml" xmlns:mc="http://schemas.openxmlformats.org/markup-compatibility/2006" val="10004"/>
                  </a:ext>
                </a:extLst>
              </a:tr>
              <a:tr h="165100">
                <a:tc>
                  <a:txBody>
                    <a:bodyPr/>
                    <a:lstStyle/>
                    <a:p>
                      <a:pPr algn="l" fontAlgn="b"/>
                      <a:r>
                        <a:rPr lang="en-US" sz="1000" b="0" i="0" u="none" strike="noStrike">
                          <a:latin typeface="Times New Roman"/>
                          <a:cs typeface="Times New Roman"/>
                        </a:rPr>
                        <a:t>Struga</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
                      <a:r>
                        <a:rPr lang="en-US" sz="1000" b="0" i="0" u="none" strike="noStrike">
                          <a:latin typeface="Times New Roman"/>
                          <a:cs typeface="Times New Roman"/>
                        </a:rPr>
                        <a:t>1,839</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
                      <a:r>
                        <a:rPr lang="en-US" sz="1000" b="0" i="0" u="none" strike="noStrike" dirty="0">
                          <a:latin typeface="Times New Roman"/>
                          <a:cs typeface="Times New Roman"/>
                        </a:rPr>
                        <a:t>2,228</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
                      <a:r>
                        <a:rPr lang="en-US" sz="1000" b="0" i="0" u="none" strike="noStrike" dirty="0">
                          <a:latin typeface="Times New Roman"/>
                          <a:cs typeface="Times New Roman"/>
                        </a:rPr>
                        <a:t>21.2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 xmlns:a16="http://schemas.microsoft.com/office/drawing/2014/main" xmlns:mv="urn:schemas-microsoft-com:mac:vml" xmlns:mc="http://schemas.openxmlformats.org/markup-compatibility/2006" val="10005"/>
                  </a:ext>
                </a:extLst>
              </a:tr>
              <a:tr h="165100">
                <a:tc>
                  <a:txBody>
                    <a:bodyPr/>
                    <a:lstStyle/>
                    <a:p>
                      <a:pPr algn="l" fontAlgn="b"/>
                      <a:r>
                        <a:rPr lang="en-US" sz="1000" b="0" i="0" u="none" strike="noStrike">
                          <a:latin typeface="Times New Roman"/>
                          <a:cs typeface="Times New Roman"/>
                        </a:rPr>
                        <a:t>Gevgelija</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
                      <a:r>
                        <a:rPr lang="en-US" sz="1000" b="0" i="0" u="none" strike="noStrike">
                          <a:latin typeface="Times New Roman"/>
                          <a:cs typeface="Times New Roman"/>
                        </a:rPr>
                        <a:t>474</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
                      <a:r>
                        <a:rPr lang="en-US" sz="1000" b="0" i="0" u="none" strike="noStrike" dirty="0">
                          <a:latin typeface="Times New Roman"/>
                          <a:cs typeface="Times New Roman"/>
                        </a:rPr>
                        <a:t>2,183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
                      <a:r>
                        <a:rPr lang="en-US" sz="1000" b="0" i="0" u="none" strike="noStrike" dirty="0">
                          <a:latin typeface="Times New Roman"/>
                          <a:cs typeface="Times New Roman"/>
                        </a:rPr>
                        <a:t>360.5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 xmlns:a16="http://schemas.microsoft.com/office/drawing/2014/main" xmlns:mv="urn:schemas-microsoft-com:mac:vml" xmlns:mc="http://schemas.openxmlformats.org/markup-compatibility/2006" val="10006"/>
                  </a:ext>
                </a:extLst>
              </a:tr>
              <a:tr h="165100">
                <a:tc>
                  <a:txBody>
                    <a:bodyPr/>
                    <a:lstStyle/>
                    <a:p>
                      <a:pPr algn="l" fontAlgn="b"/>
                      <a:r>
                        <a:rPr lang="en-US" sz="1000" b="0" i="0" u="none" strike="noStrike">
                          <a:latin typeface="Times New Roman"/>
                          <a:cs typeface="Times New Roman"/>
                        </a:rPr>
                        <a:t>Bitola</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
                      <a:r>
                        <a:rPr lang="en-US" sz="1000" b="0" i="0" u="none" strike="noStrike">
                          <a:latin typeface="Times New Roman"/>
                          <a:cs typeface="Times New Roman"/>
                        </a:rPr>
                        <a:t>763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
                      <a:r>
                        <a:rPr lang="en-US" sz="1000" b="0" i="0" u="none" strike="noStrike">
                          <a:latin typeface="Times New Roman"/>
                          <a:cs typeface="Times New Roman"/>
                        </a:rPr>
                        <a:t>1,981</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
                      <a:r>
                        <a:rPr lang="en-US" sz="1000" b="0" i="0" u="none" strike="noStrike" dirty="0">
                          <a:latin typeface="Times New Roman"/>
                          <a:cs typeface="Times New Roman"/>
                        </a:rPr>
                        <a:t>159.6</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 xmlns:a16="http://schemas.microsoft.com/office/drawing/2014/main" xmlns:mv="urn:schemas-microsoft-com:mac:vml" xmlns:mc="http://schemas.openxmlformats.org/markup-compatibility/2006" val="10007"/>
                  </a:ext>
                </a:extLst>
              </a:tr>
              <a:tr h="165100">
                <a:tc>
                  <a:txBody>
                    <a:bodyPr/>
                    <a:lstStyle/>
                    <a:p>
                      <a:pPr algn="l" fontAlgn="b"/>
                      <a:r>
                        <a:rPr lang="en-US" sz="1000" b="0" i="0" u="none" strike="noStrike">
                          <a:latin typeface="Times New Roman"/>
                          <a:cs typeface="Times New Roman"/>
                        </a:rPr>
                        <a:t>Shtip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
                      <a:r>
                        <a:rPr lang="en-US" sz="1000" b="0" i="0" u="none" strike="noStrike">
                          <a:latin typeface="Times New Roman"/>
                          <a:cs typeface="Times New Roman"/>
                        </a:rPr>
                        <a:t>655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
                      <a:r>
                        <a:rPr lang="en-US" sz="1000" b="0" i="0" u="none" strike="noStrike">
                          <a:latin typeface="Times New Roman"/>
                          <a:cs typeface="Times New Roman"/>
                        </a:rPr>
                        <a:t>1,557</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
                      <a:r>
                        <a:rPr lang="en-US" sz="1000" b="0" i="0" u="none" strike="noStrike" dirty="0">
                          <a:latin typeface="Times New Roman"/>
                          <a:cs typeface="Times New Roman"/>
                        </a:rPr>
                        <a:t>137.7</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 xmlns:a16="http://schemas.microsoft.com/office/drawing/2014/main" xmlns:mv="urn:schemas-microsoft-com:mac:vml" xmlns:mc="http://schemas.openxmlformats.org/markup-compatibility/2006" val="10008"/>
                  </a:ext>
                </a:extLst>
              </a:tr>
              <a:tr h="165100">
                <a:tc>
                  <a:txBody>
                    <a:bodyPr/>
                    <a:lstStyle/>
                    <a:p>
                      <a:pPr algn="l" fontAlgn="b"/>
                      <a:r>
                        <a:rPr lang="en-US" sz="1000" b="0" i="0" u="none" strike="noStrike">
                          <a:latin typeface="Times New Roman"/>
                          <a:cs typeface="Times New Roman"/>
                        </a:rPr>
                        <a:t>Berovo</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
                      <a:r>
                        <a:rPr lang="en-US" sz="1000" b="0" i="0" u="none" strike="noStrike">
                          <a:latin typeface="Times New Roman"/>
                          <a:cs typeface="Times New Roman"/>
                        </a:rPr>
                        <a:t>100</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
                      <a:r>
                        <a:rPr lang="en-US" sz="1000" b="0" i="0" u="none" strike="noStrike">
                          <a:latin typeface="Times New Roman"/>
                          <a:cs typeface="Times New Roman"/>
                        </a:rPr>
                        <a:t>1,397</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
                      <a:r>
                        <a:rPr lang="en-US" sz="1000" b="0" i="0" u="none" strike="noStrike" dirty="0">
                          <a:latin typeface="Times New Roman"/>
                          <a:cs typeface="Times New Roman"/>
                        </a:rPr>
                        <a:t>1,297.0</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 xmlns:a16="http://schemas.microsoft.com/office/drawing/2014/main" xmlns:mv="urn:schemas-microsoft-com:mac:vml" xmlns:mc="http://schemas.openxmlformats.org/markup-compatibility/2006" val="10009"/>
                  </a:ext>
                </a:extLst>
              </a:tr>
            </a:tbl>
          </a:graphicData>
        </a:graphic>
      </p:graphicFrame>
      <p:sp>
        <p:nvSpPr>
          <p:cNvPr id="23" name="TextBox 22"/>
          <p:cNvSpPr txBox="1"/>
          <p:nvPr/>
        </p:nvSpPr>
        <p:spPr>
          <a:xfrm>
            <a:off x="4939658" y="2095928"/>
            <a:ext cx="3493844" cy="584776"/>
          </a:xfrm>
          <a:prstGeom prst="rect">
            <a:avLst/>
          </a:prstGeom>
          <a:noFill/>
        </p:spPr>
        <p:txBody>
          <a:bodyPr wrap="square" rtlCol="0">
            <a:spAutoFit/>
          </a:bodyPr>
          <a:lstStyle/>
          <a:p>
            <a:r>
              <a:rPr lang="en-US" sz="1600" b="1" dirty="0">
                <a:latin typeface="Times New Roman"/>
                <a:cs typeface="Times New Roman"/>
              </a:rPr>
              <a:t>Bulgarian tourists night spend for  top destinations </a:t>
            </a:r>
          </a:p>
        </p:txBody>
      </p:sp>
    </p:spTree>
    <p:extLst>
      <p:ext uri="{BB962C8B-B14F-4D97-AF65-F5344CB8AC3E}">
        <p14:creationId xmlns:p14="http://schemas.microsoft.com/office/powerpoint/2010/main" val="2207412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Regional short break tourists: DESTINATION EXPERIENCE</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a:t>Ideal</a:t>
            </a:r>
          </a:p>
        </p:txBody>
      </p:sp>
      <p:sp>
        <p:nvSpPr>
          <p:cNvPr id="6" name="Content Placeholder 5"/>
          <p:cNvSpPr>
            <a:spLocks noGrp="1"/>
          </p:cNvSpPr>
          <p:nvPr>
            <p:ph sz="half" idx="2"/>
          </p:nvPr>
        </p:nvSpPr>
        <p:spPr>
          <a:xfrm>
            <a:off x="457200" y="2341639"/>
            <a:ext cx="4040188" cy="4354412"/>
          </a:xfrm>
        </p:spPr>
        <p:txBody>
          <a:bodyPr>
            <a:normAutofit/>
          </a:bodyPr>
          <a:lstStyle/>
          <a:p>
            <a:pPr marL="0" indent="0">
              <a:buNone/>
            </a:pPr>
            <a:r>
              <a:rPr lang="en-US" sz="1200" b="1" i="1" dirty="0"/>
              <a:t>Where and what do they eat (package or not)?</a:t>
            </a:r>
          </a:p>
          <a:p>
            <a:pPr>
              <a:lnSpc>
                <a:spcPct val="80000"/>
              </a:lnSpc>
            </a:pPr>
            <a:r>
              <a:rPr lang="en-US" sz="1200" dirty="0"/>
              <a:t> The packages for organized tours are inclusive of breakfast.. Some lunches and dinners are left optional for the traveler to have a choice in restaurant and thereby spreading the economic benefits to a larger group</a:t>
            </a:r>
          </a:p>
          <a:p>
            <a:pPr>
              <a:lnSpc>
                <a:spcPct val="80000"/>
              </a:lnSpc>
            </a:pPr>
            <a:r>
              <a:rPr lang="en-US" sz="1200" dirty="0"/>
              <a:t>Individual travelers eat in restaurant and when they prepare their own meals, they purchase groceries and produce from local suppliers. </a:t>
            </a:r>
          </a:p>
          <a:p>
            <a:pPr marL="0" indent="0"/>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a:t>Current</a:t>
            </a:r>
          </a:p>
        </p:txBody>
      </p:sp>
      <p:sp>
        <p:nvSpPr>
          <p:cNvPr id="8" name="Content Placeholder 7"/>
          <p:cNvSpPr>
            <a:spLocks noGrp="1"/>
          </p:cNvSpPr>
          <p:nvPr>
            <p:ph sz="quarter" idx="4"/>
          </p:nvPr>
        </p:nvSpPr>
        <p:spPr>
          <a:xfrm>
            <a:off x="4645025" y="2341639"/>
            <a:ext cx="4041775" cy="4354412"/>
          </a:xfrm>
        </p:spPr>
        <p:txBody>
          <a:bodyPr>
            <a:noAutofit/>
          </a:bodyPr>
          <a:lstStyle/>
          <a:p>
            <a:endParaRPr lang="en-US" sz="1200" dirty="0"/>
          </a:p>
          <a:p>
            <a:pPr marL="0" indent="0">
              <a:buNone/>
            </a:pPr>
            <a:r>
              <a:rPr lang="en-US" sz="1200" b="1" i="1" dirty="0"/>
              <a:t>What activities do they engage in  attractions do they visit? (cont.)  </a:t>
            </a:r>
          </a:p>
          <a:p>
            <a:pPr marL="342900" lvl="1" indent="-342900">
              <a:buFont typeface="Arial"/>
              <a:buChar char="•"/>
            </a:pPr>
            <a:r>
              <a:rPr lang="en-US" sz="1189" dirty="0"/>
              <a:t>Eastern Macedonia – </a:t>
            </a:r>
            <a:r>
              <a:rPr lang="en-US" sz="1189" dirty="0" err="1"/>
              <a:t>Osogovo</a:t>
            </a:r>
            <a:r>
              <a:rPr lang="en-US" sz="1189" dirty="0"/>
              <a:t> monastery – Stone dolls – guided tour of </a:t>
            </a:r>
            <a:r>
              <a:rPr lang="en-US" sz="1189" dirty="0" err="1"/>
              <a:t>Kratovo</a:t>
            </a:r>
            <a:r>
              <a:rPr lang="en-US" sz="1189" dirty="0"/>
              <a:t>- dinner with live music-overnight in Hotel </a:t>
            </a:r>
            <a:r>
              <a:rPr lang="en-US" sz="1189" dirty="0" err="1"/>
              <a:t>Kratis</a:t>
            </a:r>
            <a:r>
              <a:rPr lang="en-US" sz="1189" dirty="0"/>
              <a:t> – </a:t>
            </a:r>
            <a:r>
              <a:rPr lang="en-US" sz="1189" dirty="0" err="1"/>
              <a:t>Lesnovo</a:t>
            </a:r>
            <a:r>
              <a:rPr lang="en-US" sz="1189" dirty="0"/>
              <a:t> monastery- guided tour of </a:t>
            </a:r>
            <a:r>
              <a:rPr lang="en-US" sz="1189" dirty="0" err="1"/>
              <a:t>Shtip</a:t>
            </a:r>
            <a:r>
              <a:rPr lang="en-US" sz="1189" dirty="0"/>
              <a:t> – </a:t>
            </a:r>
            <a:r>
              <a:rPr lang="en-US" sz="1189" dirty="0" err="1"/>
              <a:t>Bargala</a:t>
            </a:r>
            <a:r>
              <a:rPr lang="en-US" sz="1189" dirty="0"/>
              <a:t> – overnight Hotel </a:t>
            </a:r>
            <a:r>
              <a:rPr lang="en-US" sz="1189" dirty="0" err="1"/>
              <a:t>Manastir</a:t>
            </a:r>
            <a:r>
              <a:rPr lang="en-US" sz="1189" dirty="0"/>
              <a:t> in </a:t>
            </a:r>
            <a:r>
              <a:rPr lang="en-US" sz="1189" dirty="0" err="1"/>
              <a:t>Berovo</a:t>
            </a:r>
            <a:r>
              <a:rPr lang="en-US" sz="1189" dirty="0"/>
              <a:t>- walking tour of </a:t>
            </a:r>
            <a:r>
              <a:rPr lang="en-US" sz="1189" dirty="0" err="1"/>
              <a:t>Berovo</a:t>
            </a:r>
            <a:r>
              <a:rPr lang="en-US" sz="1189" dirty="0"/>
              <a:t>- waterfalls in </a:t>
            </a:r>
            <a:r>
              <a:rPr lang="en-US" sz="1189" dirty="0" err="1"/>
              <a:t>Pehcevo</a:t>
            </a:r>
            <a:r>
              <a:rPr lang="en-US" sz="1189" dirty="0"/>
              <a:t> (75 Euros included bus, hotel and breakfast; lunches, dinners and entrance fees are extra</a:t>
            </a:r>
            <a:r>
              <a:rPr lang="en-US" sz="1189" dirty="0" smtClean="0"/>
              <a:t>)</a:t>
            </a:r>
          </a:p>
          <a:p>
            <a:pPr marL="342900" lvl="1" indent="-342900">
              <a:buFont typeface="Arial"/>
              <a:buChar char="•"/>
            </a:pPr>
            <a:r>
              <a:rPr lang="en-US" sz="1189" dirty="0"/>
              <a:t>Individual travelers are more focused on relaxation and less on sightseeing. They like to eat in restaurants and spend quality time with friends or family. </a:t>
            </a:r>
          </a:p>
          <a:p>
            <a:pPr marL="0" indent="0">
              <a:buNone/>
            </a:pPr>
            <a:r>
              <a:rPr lang="en-US" sz="1200" b="1" i="1" dirty="0"/>
              <a:t>Where and what do they eat (package or not)?</a:t>
            </a:r>
          </a:p>
          <a:p>
            <a:pPr>
              <a:lnSpc>
                <a:spcPct val="80000"/>
              </a:lnSpc>
            </a:pPr>
            <a:r>
              <a:rPr lang="en-US" sz="1200" dirty="0"/>
              <a:t>The majority of the packages include breakfast. Lunches are often ‘free choice’ and need to be paid for by the individual traveler. Some dinners while arranged for, need to be paid for separately.</a:t>
            </a:r>
            <a:endParaRPr lang="en-US" sz="1200" dirty="0" smtClean="0"/>
          </a:p>
          <a:p>
            <a:pPr>
              <a:lnSpc>
                <a:spcPct val="80000"/>
              </a:lnSpc>
            </a:pPr>
            <a:r>
              <a:rPr lang="en-US" sz="1200" dirty="0" smtClean="0"/>
              <a:t>Individual </a:t>
            </a:r>
            <a:r>
              <a:rPr lang="en-US" sz="1200" dirty="0"/>
              <a:t>travelers eat out in restaurants of they are staying in a hotel or combination of restaurants and home-cooked if they are renting a house or apartment.</a:t>
            </a:r>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Anticipation</a:t>
            </a: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to place</a:t>
            </a: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accent2">
              <a:lumMod val="20000"/>
              <a:lumOff val="80000"/>
            </a:schemeClr>
          </a:solidFill>
          <a:ln w="19050">
            <a:solidFill>
              <a:schemeClr val="accent2">
                <a:lumMod val="50000"/>
              </a:schemeClr>
            </a:solidFill>
            <a:miter lim="800000"/>
            <a:headEnd/>
            <a:tailEnd/>
          </a:ln>
          <a:effectLst/>
        </p:spPr>
        <p:txBody>
          <a:bodyPr anchor="ctr"/>
          <a:lstStyle/>
          <a:p>
            <a:pPr algn="ctr" eaLnBrk="1" hangingPunct="1"/>
            <a:r>
              <a:rPr lang="en-US" sz="1400" b="1" dirty="0">
                <a:solidFill>
                  <a:schemeClr val="tx1">
                    <a:lumMod val="95000"/>
                    <a:lumOff val="5000"/>
                  </a:schemeClr>
                </a:solidFill>
                <a:latin typeface="Times New Roman" pitchFamily="18" charset="0"/>
              </a:rPr>
              <a:t>Destination Experience</a:t>
            </a: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back</a:t>
            </a: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2207412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Regional short break tourists: DESTINATION EXPERIENCE</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a:t>Ideal</a:t>
            </a:r>
          </a:p>
        </p:txBody>
      </p:sp>
      <p:sp>
        <p:nvSpPr>
          <p:cNvPr id="6" name="Content Placeholder 5"/>
          <p:cNvSpPr>
            <a:spLocks noGrp="1"/>
          </p:cNvSpPr>
          <p:nvPr>
            <p:ph sz="half" idx="2"/>
          </p:nvPr>
        </p:nvSpPr>
        <p:spPr>
          <a:xfrm>
            <a:off x="457200" y="2341639"/>
            <a:ext cx="4040188" cy="4354412"/>
          </a:xfrm>
        </p:spPr>
        <p:txBody>
          <a:bodyPr>
            <a:normAutofit/>
          </a:bodyPr>
          <a:lstStyle/>
          <a:p>
            <a:pPr marL="0" indent="0">
              <a:buNone/>
            </a:pPr>
            <a:endParaRPr lang="en-US" sz="1200" b="1" i="1" dirty="0"/>
          </a:p>
          <a:p>
            <a:pPr marL="0" indent="0">
              <a:buNone/>
            </a:pPr>
            <a:r>
              <a:rPr lang="en-US" sz="1200" b="1" i="1" dirty="0"/>
              <a:t>Are they guided/ unguided and independent/ group?</a:t>
            </a:r>
          </a:p>
          <a:p>
            <a:r>
              <a:rPr lang="is-IS" sz="1200" dirty="0"/>
              <a:t>The groups travel with their own guide and use specialized guides in the destination.</a:t>
            </a:r>
          </a:p>
          <a:p>
            <a:r>
              <a:rPr lang="is-IS" sz="1200" dirty="0"/>
              <a:t>The individual groups use guides when they undertake an activity which requires a guide. </a:t>
            </a:r>
          </a:p>
          <a:p>
            <a:endParaRPr lang="is-IS" sz="1200" dirty="0"/>
          </a:p>
          <a:p>
            <a:endParaRPr lang="is-IS" sz="1200" dirty="0"/>
          </a:p>
          <a:p>
            <a:pPr marL="0" indent="0">
              <a:buNone/>
            </a:pPr>
            <a:r>
              <a:rPr lang="en-US" sz="1200" b="1" i="1" dirty="0"/>
              <a:t>How much do they spend? </a:t>
            </a:r>
          </a:p>
          <a:p>
            <a:r>
              <a:rPr lang="en-US" sz="1200" dirty="0"/>
              <a:t>Group travelers have the opportunity to spend money outside their pre-paid package. This can be for additional activities, souvenirs or meals or snacks. </a:t>
            </a:r>
          </a:p>
          <a:p>
            <a:r>
              <a:rPr lang="en-US" sz="1200" dirty="0"/>
              <a:t>Individual travelers  are moderate spenders on accommodation but find food very important.</a:t>
            </a:r>
          </a:p>
          <a:p>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a:t>Current</a:t>
            </a:r>
          </a:p>
        </p:txBody>
      </p:sp>
      <p:sp>
        <p:nvSpPr>
          <p:cNvPr id="8" name="Content Placeholder 7"/>
          <p:cNvSpPr>
            <a:spLocks noGrp="1"/>
          </p:cNvSpPr>
          <p:nvPr>
            <p:ph sz="quarter" idx="4"/>
          </p:nvPr>
        </p:nvSpPr>
        <p:spPr>
          <a:xfrm>
            <a:off x="4645025" y="2341639"/>
            <a:ext cx="4041775" cy="4354412"/>
          </a:xfrm>
        </p:spPr>
        <p:txBody>
          <a:bodyPr>
            <a:noAutofit/>
          </a:bodyPr>
          <a:lstStyle/>
          <a:p>
            <a:pPr marL="0" indent="0">
              <a:buNone/>
            </a:pPr>
            <a:r>
              <a:rPr lang="en-US" sz="1200" b="1" i="1" dirty="0"/>
              <a:t>Are they guided/ unguided and independent/ group?</a:t>
            </a:r>
          </a:p>
          <a:p>
            <a:r>
              <a:rPr lang="en-US" sz="1200" dirty="0"/>
              <a:t>The organized tours use specialized guides at cultural attractions.</a:t>
            </a:r>
            <a:r>
              <a:rPr lang="en-US" sz="1200" dirty="0" smtClean="0"/>
              <a:t> </a:t>
            </a:r>
          </a:p>
          <a:p>
            <a:r>
              <a:rPr lang="en-US" sz="1200" dirty="0" smtClean="0"/>
              <a:t>The independent tourists usually do not use guides</a:t>
            </a:r>
          </a:p>
          <a:p>
            <a:endParaRPr lang="en-US" sz="1200" dirty="0" smtClean="0"/>
          </a:p>
          <a:p>
            <a:pPr>
              <a:buNone/>
            </a:pPr>
            <a:r>
              <a:rPr lang="en-US" sz="1200" b="1" i="1" dirty="0" smtClean="0"/>
              <a:t>How much do they spend? </a:t>
            </a:r>
          </a:p>
          <a:p>
            <a:r>
              <a:rPr lang="en-US" sz="1200" dirty="0" smtClean="0"/>
              <a:t>The packages of the organized tours leave room for additional spending as not all meals are included. However, spending is concentrated around the hotels as well as attractions.</a:t>
            </a:r>
          </a:p>
          <a:p>
            <a:r>
              <a:rPr lang="en-US" sz="1200" dirty="0" smtClean="0"/>
              <a:t>The spending behavior of the regional tourists depends on the type of accommodation and their budget. Travelers staying at hotels will spend more than those staying at self-catering accommodation. However, the latter can support the local food suppliers. </a:t>
            </a:r>
          </a:p>
          <a:p>
            <a:endParaRPr lang="en-US" sz="1200" dirty="0" smtClean="0"/>
          </a:p>
          <a:p>
            <a:endParaRPr lang="en-US" sz="1200" dirty="0" smtClean="0"/>
          </a:p>
          <a:p>
            <a:endParaRPr lang="en-US" sz="1200"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Anticipation</a:t>
            </a: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to place</a:t>
            </a: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accent2">
              <a:lumMod val="20000"/>
              <a:lumOff val="80000"/>
            </a:schemeClr>
          </a:solidFill>
          <a:ln w="19050">
            <a:solidFill>
              <a:schemeClr val="accent2">
                <a:lumMod val="50000"/>
              </a:schemeClr>
            </a:solidFill>
            <a:miter lim="800000"/>
            <a:headEnd/>
            <a:tailEnd/>
          </a:ln>
          <a:effectLst/>
        </p:spPr>
        <p:txBody>
          <a:bodyPr anchor="ctr"/>
          <a:lstStyle/>
          <a:p>
            <a:pPr algn="ctr" eaLnBrk="1" hangingPunct="1"/>
            <a:r>
              <a:rPr lang="en-US" sz="1400" b="1" dirty="0">
                <a:solidFill>
                  <a:schemeClr val="tx1">
                    <a:lumMod val="95000"/>
                    <a:lumOff val="5000"/>
                  </a:schemeClr>
                </a:solidFill>
                <a:latin typeface="Times New Roman" pitchFamily="18" charset="0"/>
              </a:rPr>
              <a:t>Destination Experience</a:t>
            </a: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back</a:t>
            </a: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2207412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Regional short break tourists: DESTINATION EXPERIENCE</a:t>
            </a:r>
            <a:endParaRPr lang="en-US" dirty="0"/>
          </a:p>
        </p:txBody>
      </p:sp>
      <p:sp>
        <p:nvSpPr>
          <p:cNvPr id="5" name="Text Placeholder 4"/>
          <p:cNvSpPr>
            <a:spLocks noGrp="1"/>
          </p:cNvSpPr>
          <p:nvPr>
            <p:ph type="body" idx="1"/>
          </p:nvPr>
        </p:nvSpPr>
        <p:spPr>
          <a:xfrm>
            <a:off x="367658" y="1757393"/>
            <a:ext cx="4040188" cy="460075"/>
          </a:xfrm>
        </p:spPr>
        <p:txBody>
          <a:bodyPr/>
          <a:lstStyle/>
          <a:p>
            <a:pPr algn="ctr"/>
            <a:r>
              <a:rPr lang="en-US" dirty="0"/>
              <a:t>Summary of Gaps and Opportunities</a:t>
            </a:r>
          </a:p>
        </p:txBody>
      </p:sp>
      <p:sp>
        <p:nvSpPr>
          <p:cNvPr id="6" name="Content Placeholder 5"/>
          <p:cNvSpPr>
            <a:spLocks noGrp="1"/>
          </p:cNvSpPr>
          <p:nvPr>
            <p:ph sz="half" idx="2"/>
          </p:nvPr>
        </p:nvSpPr>
        <p:spPr>
          <a:xfrm>
            <a:off x="457199" y="2217468"/>
            <a:ext cx="8557459" cy="4354412"/>
          </a:xfrm>
        </p:spPr>
        <p:txBody>
          <a:bodyPr>
            <a:normAutofit fontScale="85000" lnSpcReduction="20000"/>
          </a:bodyPr>
          <a:lstStyle/>
          <a:p>
            <a:pPr marL="0" indent="0">
              <a:buNone/>
            </a:pPr>
            <a:r>
              <a:rPr lang="en-US" sz="1297" b="1" i="1" dirty="0"/>
              <a:t>How long do they stay?</a:t>
            </a:r>
          </a:p>
          <a:p>
            <a:r>
              <a:rPr lang="en-US" sz="1297" dirty="0"/>
              <a:t>Average length of stay is currently just 1,8 nights per destination. This can be increased by offering additional activities and improve existing attractions or add attractions. </a:t>
            </a:r>
          </a:p>
          <a:p>
            <a:pPr marL="0" indent="0">
              <a:buNone/>
            </a:pPr>
            <a:endParaRPr lang="en-US" sz="1297" dirty="0"/>
          </a:p>
          <a:p>
            <a:pPr marL="0" indent="0">
              <a:buNone/>
            </a:pPr>
            <a:r>
              <a:rPr lang="en-US" sz="1297" b="1" i="1" dirty="0"/>
              <a:t>Where do they stay (locations)?</a:t>
            </a:r>
            <a:endParaRPr lang="en-US" sz="1297" b="1" i="1" dirty="0" smtClean="0"/>
          </a:p>
          <a:p>
            <a:r>
              <a:rPr lang="en-US" sz="1297" dirty="0" smtClean="0"/>
              <a:t>While </a:t>
            </a:r>
            <a:r>
              <a:rPr lang="en-US" sz="1297" dirty="0"/>
              <a:t>this market segment already has significant geographical spread, the eastern and central part of the country could benefit more from this neighboring country</a:t>
            </a:r>
            <a:r>
              <a:rPr lang="en-US" sz="1297" dirty="0" smtClean="0"/>
              <a:t>. Increased promotion, information and improvement of accommodation and attraction offer can support this. </a:t>
            </a:r>
          </a:p>
          <a:p>
            <a:pPr marL="0" indent="0">
              <a:buNone/>
            </a:pPr>
            <a:endParaRPr lang="en-US" sz="1297" dirty="0"/>
          </a:p>
          <a:p>
            <a:pPr marL="0" indent="0">
              <a:buNone/>
            </a:pPr>
            <a:r>
              <a:rPr lang="en-US" sz="1297" b="1" i="1" dirty="0"/>
              <a:t>What type of accommodations do they use?</a:t>
            </a:r>
          </a:p>
          <a:p>
            <a:r>
              <a:rPr lang="en-US" sz="1297" dirty="0"/>
              <a:t>In some parts of the country there is a gap in quality accommodation for large groups (needing more than 20 rooms). The quality of some of the hotels is of minimum standard causing negative reviews on online travel sites such as </a:t>
            </a:r>
            <a:r>
              <a:rPr lang="en-US" sz="1297" dirty="0" err="1"/>
              <a:t>Tripadvisor</a:t>
            </a:r>
            <a:r>
              <a:rPr lang="en-US" sz="1297" dirty="0"/>
              <a:t>.  The condition of the bathrooms is some of main mentioned issues. Noise pollution is another often expressed view. </a:t>
            </a:r>
          </a:p>
          <a:p>
            <a:pPr>
              <a:buNone/>
            </a:pPr>
            <a:endParaRPr lang="en-US" sz="1297" dirty="0"/>
          </a:p>
          <a:p>
            <a:pPr lvl="1">
              <a:buNone/>
            </a:pPr>
            <a:r>
              <a:rPr lang="en-US" sz="1297" dirty="0"/>
              <a:t>“</a:t>
            </a:r>
            <a:r>
              <a:rPr lang="en-US" sz="1297" i="1" dirty="0"/>
              <a:t>The hotel is not the five-star hotel it claims on their website</a:t>
            </a:r>
            <a:r>
              <a:rPr lang="en-US" sz="1297" dirty="0"/>
              <a:t>” – Bulgarian </a:t>
            </a:r>
            <a:r>
              <a:rPr lang="en-US" sz="1297" dirty="0" smtClean="0"/>
              <a:t>traveler</a:t>
            </a:r>
          </a:p>
          <a:p>
            <a:pPr lvl="1">
              <a:buNone/>
            </a:pPr>
            <a:r>
              <a:rPr lang="en-US" sz="1297" i="1" dirty="0" smtClean="0"/>
              <a:t>“Second visit, second chance but still no hot water in the morning. This is unacceptable even for a 2-star hotel. On top, no or little understanding from the management” – Bulgarian traveler</a:t>
            </a:r>
          </a:p>
          <a:p>
            <a:pPr lvl="1">
              <a:buNone/>
            </a:pPr>
            <a:endParaRPr lang="en-US" sz="1297" b="1" i="1" dirty="0" smtClean="0"/>
          </a:p>
          <a:p>
            <a:pPr marL="0" lvl="1" indent="0">
              <a:buNone/>
            </a:pPr>
            <a:r>
              <a:rPr lang="en-US" sz="1400" b="1" i="1" dirty="0" smtClean="0"/>
              <a:t>How do they move around?</a:t>
            </a:r>
            <a:endParaRPr lang="en-US" sz="1400" dirty="0" smtClean="0"/>
          </a:p>
          <a:p>
            <a:pPr marL="342900" lvl="1" indent="-342900">
              <a:buFont typeface="Arial"/>
              <a:buChar char="•"/>
            </a:pPr>
            <a:r>
              <a:rPr lang="en-US" sz="1294" dirty="0" smtClean="0"/>
              <a:t> The condition of the some of the secondary and local roads makes it time consuming to travel between some of the existing attractions.</a:t>
            </a:r>
          </a:p>
          <a:p>
            <a:pPr marL="0" indent="0">
              <a:buNone/>
            </a:pPr>
            <a:endParaRPr lang="en-US" sz="1297" dirty="0" smtClean="0"/>
          </a:p>
          <a:p>
            <a:pPr marL="0" indent="0">
              <a:buNone/>
            </a:pPr>
            <a:r>
              <a:rPr lang="en-US" sz="1297" b="1" i="1" dirty="0"/>
              <a:t>What activities do they engage</a:t>
            </a:r>
            <a:r>
              <a:rPr lang="en-US" sz="1297" b="1" i="1" dirty="0" smtClean="0"/>
              <a:t> in and </a:t>
            </a:r>
            <a:r>
              <a:rPr lang="en-US" sz="1297" b="1" i="1" dirty="0"/>
              <a:t>what attractions do they visit?</a:t>
            </a:r>
          </a:p>
          <a:p>
            <a:r>
              <a:rPr lang="en-US" sz="1297" dirty="0"/>
              <a:t>Some of the current attractions, especially the infrastructure around natural and cultural sites is in disrepair. Improving infrastructure such as signage, rest places and</a:t>
            </a:r>
            <a:r>
              <a:rPr lang="en-US" sz="1297" dirty="0" smtClean="0"/>
              <a:t> trails </a:t>
            </a:r>
            <a:r>
              <a:rPr lang="en-US" sz="1297" dirty="0"/>
              <a:t>would make these sites more safe and attractive to visit</a:t>
            </a:r>
          </a:p>
          <a:p>
            <a:r>
              <a:rPr lang="en-US" sz="1297" dirty="0"/>
              <a:t>There is a lack of facilities such as  toilets and stands to buy drinks or snacks</a:t>
            </a:r>
          </a:p>
          <a:p>
            <a:r>
              <a:rPr lang="en-US" sz="1297" dirty="0"/>
              <a:t>Bulgarian tourists have an above average in authentic cultural attractions and organized group tours also include less-visited attractions. Improving conditions at some of the currently undeveloped cultural attraction will increase their options. </a:t>
            </a:r>
          </a:p>
          <a:p>
            <a:pPr>
              <a:buNone/>
            </a:pPr>
            <a:endParaRPr lang="en-US" sz="1297" dirty="0"/>
          </a:p>
          <a:p>
            <a:endParaRPr lang="en-US" sz="1200"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Anticipation</a:t>
            </a: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to place</a:t>
            </a: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accent2">
              <a:lumMod val="20000"/>
              <a:lumOff val="80000"/>
            </a:schemeClr>
          </a:solidFill>
          <a:ln w="19050">
            <a:solidFill>
              <a:schemeClr val="accent2">
                <a:lumMod val="50000"/>
              </a:schemeClr>
            </a:solidFill>
            <a:miter lim="800000"/>
            <a:headEnd/>
            <a:tailEnd/>
          </a:ln>
          <a:effectLst/>
        </p:spPr>
        <p:txBody>
          <a:bodyPr anchor="ctr"/>
          <a:lstStyle/>
          <a:p>
            <a:pPr algn="ctr" eaLnBrk="1" hangingPunct="1"/>
            <a:r>
              <a:rPr lang="en-US" sz="1400" b="1" dirty="0">
                <a:solidFill>
                  <a:schemeClr val="tx1">
                    <a:lumMod val="95000"/>
                    <a:lumOff val="5000"/>
                  </a:schemeClr>
                </a:solidFill>
                <a:latin typeface="Times New Roman" pitchFamily="18" charset="0"/>
              </a:rPr>
              <a:t>Destination Experience</a:t>
            </a: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back</a:t>
            </a: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2207412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Regional short break tourists: DESTINATION EXPERIENCE</a:t>
            </a:r>
            <a:endParaRPr lang="en-US" dirty="0"/>
          </a:p>
        </p:txBody>
      </p:sp>
      <p:sp>
        <p:nvSpPr>
          <p:cNvPr id="5" name="Text Placeholder 4"/>
          <p:cNvSpPr>
            <a:spLocks noGrp="1"/>
          </p:cNvSpPr>
          <p:nvPr>
            <p:ph type="body" idx="1"/>
          </p:nvPr>
        </p:nvSpPr>
        <p:spPr>
          <a:xfrm>
            <a:off x="367658" y="1924156"/>
            <a:ext cx="4040188" cy="460075"/>
          </a:xfrm>
        </p:spPr>
        <p:txBody>
          <a:bodyPr/>
          <a:lstStyle/>
          <a:p>
            <a:pPr algn="ctr"/>
            <a:r>
              <a:rPr lang="en-US" dirty="0"/>
              <a:t>Summary of Gaps and Opportunities</a:t>
            </a:r>
          </a:p>
        </p:txBody>
      </p:sp>
      <p:sp>
        <p:nvSpPr>
          <p:cNvPr id="6" name="Content Placeholder 5"/>
          <p:cNvSpPr>
            <a:spLocks noGrp="1"/>
          </p:cNvSpPr>
          <p:nvPr>
            <p:ph sz="half" idx="2"/>
          </p:nvPr>
        </p:nvSpPr>
        <p:spPr>
          <a:xfrm>
            <a:off x="457199" y="2341639"/>
            <a:ext cx="8557459" cy="4354412"/>
          </a:xfrm>
        </p:spPr>
        <p:txBody>
          <a:bodyPr>
            <a:normAutofit/>
          </a:bodyPr>
          <a:lstStyle/>
          <a:p>
            <a:endParaRPr lang="en-US" sz="1200" dirty="0"/>
          </a:p>
          <a:p>
            <a:pPr marL="0" indent="0">
              <a:buNone/>
            </a:pPr>
            <a:r>
              <a:rPr lang="en-US" sz="1200" b="1" i="1" dirty="0"/>
              <a:t>Where and what do they eat (package or not)?</a:t>
            </a:r>
            <a:endParaRPr lang="en-US" sz="1200" i="1" dirty="0"/>
          </a:p>
          <a:p>
            <a:pPr>
              <a:lnSpc>
                <a:spcPct val="80000"/>
              </a:lnSpc>
            </a:pPr>
            <a:r>
              <a:rPr lang="en-US" sz="1200" dirty="0"/>
              <a:t>Bulgarian visitors are very interested in eating typical Macedonian dishes. Near the border (mainly </a:t>
            </a:r>
            <a:r>
              <a:rPr lang="en-US" sz="1200" dirty="0" err="1"/>
              <a:t>Strumica</a:t>
            </a:r>
            <a:r>
              <a:rPr lang="en-US" sz="1200" dirty="0"/>
              <a:t>) are a number of restaurants which attract large numbers of Bulgarian visitors. Promoting the activities and attractions near the restaurants can increase their length</a:t>
            </a:r>
            <a:r>
              <a:rPr lang="en-US" sz="1200" dirty="0" smtClean="0"/>
              <a:t> of stay</a:t>
            </a:r>
            <a:r>
              <a:rPr lang="en-US" sz="1200" dirty="0"/>
              <a:t>.</a:t>
            </a:r>
            <a:r>
              <a:rPr lang="en-US" sz="1200" dirty="0" smtClean="0"/>
              <a:t> Hotels that wish to attract this market will need to offer high quality and authentic food offerings.</a:t>
            </a:r>
          </a:p>
          <a:p>
            <a:pPr>
              <a:buNone/>
            </a:pPr>
            <a:endParaRPr lang="en-US" sz="1100" dirty="0"/>
          </a:p>
          <a:p>
            <a:pPr>
              <a:buNone/>
            </a:pPr>
            <a:r>
              <a:rPr lang="en-US" sz="1100" b="1" i="1" dirty="0"/>
              <a:t>Are they guided/ unguided and independent/ group?</a:t>
            </a:r>
          </a:p>
          <a:p>
            <a:pPr>
              <a:lnSpc>
                <a:spcPct val="80000"/>
              </a:lnSpc>
            </a:pPr>
            <a:r>
              <a:rPr lang="en-US" sz="1200" dirty="0"/>
              <a:t>The guided group tours from Bulgaria have recently been able to capture a wider market. While in the past, tours were mostly attraction older travelers, they is now growth in organized tour groups targeting a slightly younger age group.</a:t>
            </a:r>
            <a:r>
              <a:rPr lang="en-US" sz="1200" dirty="0" smtClean="0"/>
              <a:t> Providers will need to anticipate the needs of these younger travelers.</a:t>
            </a:r>
          </a:p>
          <a:p>
            <a:pPr marL="0" indent="0"/>
            <a:endParaRPr lang="en-US" sz="1200" b="1" i="1" dirty="0"/>
          </a:p>
          <a:p>
            <a:pPr marL="0" indent="0">
              <a:buNone/>
            </a:pPr>
            <a:r>
              <a:rPr lang="en-US" sz="1200" b="1" i="1" dirty="0"/>
              <a:t>How much do they spend?</a:t>
            </a:r>
          </a:p>
          <a:p>
            <a:pPr>
              <a:lnSpc>
                <a:spcPct val="80000"/>
              </a:lnSpc>
            </a:pPr>
            <a:r>
              <a:rPr lang="en-US" sz="1200" dirty="0"/>
              <a:t>Macedonia is a relative affordable destination for Bulgarians. Though the price for the basic tour bus packages is low, there are opportunities to increase spending outside the package on</a:t>
            </a:r>
            <a:r>
              <a:rPr lang="en-US" sz="1200" dirty="0" smtClean="0"/>
              <a:t> additional activities, food</a:t>
            </a:r>
            <a:r>
              <a:rPr lang="en-US" sz="1200" dirty="0"/>
              <a:t>, drinks, locally prepared </a:t>
            </a:r>
            <a:r>
              <a:rPr lang="en-US" sz="1200" dirty="0" smtClean="0"/>
              <a:t>foods </a:t>
            </a:r>
            <a:r>
              <a:rPr lang="en-US" sz="1200" dirty="0"/>
              <a:t>and handicrafts. </a:t>
            </a:r>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Anticipation</a:t>
            </a: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to place</a:t>
            </a: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accent2">
              <a:lumMod val="20000"/>
              <a:lumOff val="80000"/>
            </a:schemeClr>
          </a:solidFill>
          <a:ln w="19050">
            <a:solidFill>
              <a:schemeClr val="accent2">
                <a:lumMod val="50000"/>
              </a:schemeClr>
            </a:solidFill>
            <a:miter lim="800000"/>
            <a:headEnd/>
            <a:tailEnd/>
          </a:ln>
          <a:effectLst/>
        </p:spPr>
        <p:txBody>
          <a:bodyPr anchor="ctr"/>
          <a:lstStyle/>
          <a:p>
            <a:pPr algn="ctr" eaLnBrk="1" hangingPunct="1"/>
            <a:r>
              <a:rPr lang="en-US" sz="1400" b="1" dirty="0">
                <a:solidFill>
                  <a:schemeClr val="tx1">
                    <a:lumMod val="95000"/>
                    <a:lumOff val="5000"/>
                  </a:schemeClr>
                </a:solidFill>
                <a:latin typeface="Times New Roman" pitchFamily="18" charset="0"/>
              </a:rPr>
              <a:t>Destination Experience</a:t>
            </a: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back</a:t>
            </a: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22074122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Regional short break tourists: DESTINATION EXPERIENCE</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a:t>Ideal</a:t>
            </a:r>
          </a:p>
        </p:txBody>
      </p:sp>
      <p:sp>
        <p:nvSpPr>
          <p:cNvPr id="6" name="Content Placeholder 5"/>
          <p:cNvSpPr>
            <a:spLocks noGrp="1"/>
          </p:cNvSpPr>
          <p:nvPr>
            <p:ph sz="half" idx="2"/>
          </p:nvPr>
        </p:nvSpPr>
        <p:spPr>
          <a:xfrm>
            <a:off x="457200" y="2341639"/>
            <a:ext cx="4040188" cy="4354412"/>
          </a:xfrm>
        </p:spPr>
        <p:txBody>
          <a:bodyPr>
            <a:normAutofit/>
          </a:bodyPr>
          <a:lstStyle/>
          <a:p>
            <a:pPr marL="0" indent="0">
              <a:buNone/>
            </a:pPr>
            <a:r>
              <a:rPr lang="en-US" sz="1200" b="1" i="1" dirty="0">
                <a:solidFill>
                  <a:srgbClr val="000000"/>
                </a:solidFill>
              </a:rPr>
              <a:t>Means of travel back?</a:t>
            </a:r>
          </a:p>
          <a:p>
            <a:r>
              <a:rPr lang="is-IS" sz="1200" dirty="0">
                <a:solidFill>
                  <a:srgbClr val="000000"/>
                </a:solidFill>
              </a:rPr>
              <a:t>Drive back by own car or by bus</a:t>
            </a:r>
          </a:p>
          <a:p>
            <a:endParaRPr lang="is-IS" sz="1200" dirty="0">
              <a:solidFill>
                <a:srgbClr val="000000"/>
              </a:solidFill>
            </a:endParaRPr>
          </a:p>
          <a:p>
            <a:pPr>
              <a:buNone/>
            </a:pPr>
            <a:r>
              <a:rPr lang="is-IS" sz="1200" b="1" i="1" dirty="0">
                <a:solidFill>
                  <a:srgbClr val="000000"/>
                </a:solidFill>
              </a:rPr>
              <a:t>Exit point from Macedonia (land/air and location)?</a:t>
            </a:r>
            <a:endParaRPr lang="is-IS" sz="1200" b="1" i="1" dirty="0" smtClean="0">
              <a:solidFill>
                <a:srgbClr val="000000"/>
              </a:solidFill>
            </a:endParaRPr>
          </a:p>
          <a:p>
            <a:r>
              <a:rPr lang="en-US" sz="1200" dirty="0" smtClean="0">
                <a:solidFill>
                  <a:srgbClr val="000000"/>
                </a:solidFill>
              </a:rPr>
              <a:t>Land </a:t>
            </a:r>
            <a:r>
              <a:rPr lang="en-US" sz="1200" dirty="0">
                <a:solidFill>
                  <a:srgbClr val="000000"/>
                </a:solidFill>
              </a:rPr>
              <a:t>border crossings: Kriva Palanka, Delchevo, Novo Selo and </a:t>
            </a:r>
            <a:r>
              <a:rPr lang="en-US" sz="1200" dirty="0" err="1">
                <a:solidFill>
                  <a:srgbClr val="000000"/>
                </a:solidFill>
              </a:rPr>
              <a:t>Berovo</a:t>
            </a:r>
            <a:r>
              <a:rPr lang="en-US" sz="1200" dirty="0">
                <a:solidFill>
                  <a:srgbClr val="000000"/>
                </a:solidFill>
              </a:rPr>
              <a:t> (</a:t>
            </a:r>
            <a:r>
              <a:rPr lang="en-US" sz="1200" dirty="0" err="1">
                <a:solidFill>
                  <a:srgbClr val="000000"/>
                </a:solidFill>
              </a:rPr>
              <a:t>Klepalo</a:t>
            </a:r>
            <a:r>
              <a:rPr lang="en-US" sz="1200" dirty="0">
                <a:solidFill>
                  <a:srgbClr val="000000"/>
                </a:solidFill>
              </a:rPr>
              <a:t>)</a:t>
            </a:r>
            <a:endParaRPr lang="is-IS" sz="1200" b="1" i="1" dirty="0">
              <a:solidFill>
                <a:srgbClr val="000000"/>
              </a:solidFill>
            </a:endParaRPr>
          </a:p>
          <a:p>
            <a:endParaRPr lang="is-IS" sz="1200" i="1" u="sng" dirty="0">
              <a:solidFill>
                <a:srgbClr val="000000"/>
              </a:solidFill>
            </a:endParaRPr>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a:t>Current</a:t>
            </a:r>
          </a:p>
        </p:txBody>
      </p:sp>
      <p:sp>
        <p:nvSpPr>
          <p:cNvPr id="8" name="Content Placeholder 7"/>
          <p:cNvSpPr>
            <a:spLocks noGrp="1"/>
          </p:cNvSpPr>
          <p:nvPr>
            <p:ph sz="quarter" idx="4"/>
          </p:nvPr>
        </p:nvSpPr>
        <p:spPr>
          <a:xfrm>
            <a:off x="4645025" y="2341639"/>
            <a:ext cx="4041775" cy="4354412"/>
          </a:xfrm>
        </p:spPr>
        <p:txBody>
          <a:bodyPr>
            <a:normAutofit/>
          </a:bodyPr>
          <a:lstStyle/>
          <a:p>
            <a:pPr marL="0" indent="0">
              <a:buNone/>
            </a:pPr>
            <a:r>
              <a:rPr lang="en-US" sz="1200" b="1" i="1" dirty="0"/>
              <a:t>Means of travel back?</a:t>
            </a:r>
          </a:p>
          <a:p>
            <a:r>
              <a:rPr lang="is-IS" sz="1200" dirty="0"/>
              <a:t>Drive back by own car or by bus</a:t>
            </a:r>
          </a:p>
          <a:p>
            <a:pPr>
              <a:buNone/>
            </a:pPr>
            <a:endParaRPr lang="is-IS" sz="1200" b="1" i="1" dirty="0">
              <a:solidFill>
                <a:srgbClr val="000000"/>
              </a:solidFill>
            </a:endParaRPr>
          </a:p>
          <a:p>
            <a:pPr>
              <a:buNone/>
            </a:pPr>
            <a:r>
              <a:rPr lang="is-IS" sz="1200" b="1" i="1" dirty="0">
                <a:solidFill>
                  <a:srgbClr val="000000"/>
                </a:solidFill>
              </a:rPr>
              <a:t>Exit point from Macedonia (land/air and location?</a:t>
            </a:r>
            <a:endParaRPr lang="en-US" sz="1200" b="1" i="1" dirty="0">
              <a:solidFill>
                <a:srgbClr val="000000"/>
              </a:solidFill>
            </a:endParaRPr>
          </a:p>
          <a:p>
            <a:r>
              <a:rPr lang="en-US" sz="1200" dirty="0">
                <a:solidFill>
                  <a:srgbClr val="000000"/>
                </a:solidFill>
              </a:rPr>
              <a:t>Land border crossings: Kriva Palanka, Delchevo and Novo Selo</a:t>
            </a:r>
          </a:p>
          <a:p>
            <a:pPr marL="0" indent="0">
              <a:buNone/>
            </a:pPr>
            <a:endParaRPr lang="en-US" sz="1200"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Anticipation</a:t>
            </a: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to place</a:t>
            </a:r>
          </a:p>
        </p:txBody>
      </p:sp>
      <p:sp>
        <p:nvSpPr>
          <p:cNvPr id="11" name="AutoShape 7"/>
          <p:cNvSpPr>
            <a:spLocks noChangeArrowheads="1"/>
          </p:cNvSpPr>
          <p:nvPr/>
        </p:nvSpPr>
        <p:spPr bwMode="auto">
          <a:xfrm>
            <a:off x="2867988" y="780962"/>
            <a:ext cx="2928958" cy="976431"/>
          </a:xfrm>
          <a:prstGeom prst="chevron">
            <a:avLst>
              <a:gd name="adj" fmla="val 45139"/>
            </a:avLst>
          </a:prstGeom>
          <a:noFill/>
          <a:ln w="19050">
            <a:solidFill>
              <a:schemeClr val="accent2">
                <a:lumMod val="50000"/>
              </a:schemeClr>
            </a:solidFill>
            <a:miter lim="800000"/>
            <a:headEnd/>
            <a:tailEnd/>
          </a:ln>
          <a:effectLst/>
        </p:spPr>
        <p:txBody>
          <a:bodyPr anchor="ctr"/>
          <a:lstStyle/>
          <a:p>
            <a:pPr algn="ctr" eaLnBrk="1" hangingPunct="1"/>
            <a:r>
              <a:rPr lang="en-US" sz="1400" b="1" dirty="0">
                <a:solidFill>
                  <a:schemeClr val="tx1">
                    <a:lumMod val="95000"/>
                    <a:lumOff val="5000"/>
                  </a:schemeClr>
                </a:solidFill>
                <a:latin typeface="Times New Roman" pitchFamily="18" charset="0"/>
              </a:rPr>
              <a:t>Destination Experience</a:t>
            </a: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accent2">
              <a:lumMod val="20000"/>
              <a:lumOff val="80000"/>
            </a:schemeClr>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back</a:t>
            </a: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2207412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26615" y="745870"/>
            <a:ext cx="4426069" cy="5347279"/>
          </a:xfrm>
        </p:spPr>
        <p:txBody>
          <a:bodyPr>
            <a:normAutofit fontScale="90000"/>
          </a:bodyPr>
          <a:lstStyle/>
          <a:p>
            <a:r>
              <a:rPr lang="en-US" b="1" dirty="0"/>
              <a:t>Regional short break tourists</a:t>
            </a:r>
            <a:br>
              <a:rPr lang="en-US" b="1" dirty="0"/>
            </a:br>
            <a:r>
              <a:rPr lang="en-US" b="1" dirty="0"/>
              <a:t/>
            </a:r>
            <a:br>
              <a:rPr lang="en-US" b="1" dirty="0"/>
            </a:br>
            <a:r>
              <a:rPr lang="en-US" b="1" dirty="0"/>
              <a:t/>
            </a:r>
            <a:br>
              <a:rPr lang="en-US" b="1" dirty="0"/>
            </a:br>
            <a:r>
              <a:rPr lang="en-US" dirty="0"/>
              <a:t>Ideal Traveler Profile: Ivan and Gabriela</a:t>
            </a:r>
            <a:br>
              <a:rPr lang="en-US" dirty="0"/>
            </a:br>
            <a:r>
              <a:rPr lang="en-US" dirty="0"/>
              <a:t/>
            </a:r>
            <a:br>
              <a:rPr lang="en-US" dirty="0"/>
            </a:br>
            <a:r>
              <a:rPr lang="en-US" dirty="0">
                <a:solidFill>
                  <a:srgbClr val="BFBFBF"/>
                </a:solidFill>
              </a:rPr>
              <a:t>&amp;</a:t>
            </a:r>
            <a:br>
              <a:rPr lang="en-US" dirty="0">
                <a:solidFill>
                  <a:srgbClr val="BFBFBF"/>
                </a:solidFill>
              </a:rPr>
            </a:br>
            <a:r>
              <a:rPr lang="en-US" dirty="0">
                <a:solidFill>
                  <a:srgbClr val="BFBFBF"/>
                </a:solidFill>
              </a:rPr>
              <a:t>Visitor Experience </a:t>
            </a:r>
            <a:br>
              <a:rPr lang="en-US" dirty="0">
                <a:solidFill>
                  <a:srgbClr val="BFBFBF"/>
                </a:solidFill>
              </a:rPr>
            </a:br>
            <a:r>
              <a:rPr lang="en-US" dirty="0">
                <a:solidFill>
                  <a:srgbClr val="BFBFBF"/>
                </a:solidFill>
              </a:rPr>
              <a:t>Value Chain Analysis</a:t>
            </a:r>
            <a:br>
              <a:rPr lang="en-US" dirty="0">
                <a:solidFill>
                  <a:srgbClr val="BFBFBF"/>
                </a:solidFill>
              </a:rPr>
            </a:br>
            <a:r>
              <a:rPr lang="en-US" dirty="0">
                <a:solidFill>
                  <a:srgbClr val="BFBFBF"/>
                </a:solidFill>
              </a:rPr>
              <a:t> (VCA)</a:t>
            </a:r>
            <a:endParaRPr lang="en-US" b="1" dirty="0">
              <a:solidFill>
                <a:srgbClr val="BFBFBF"/>
              </a:solidFill>
            </a:endParaRPr>
          </a:p>
        </p:txBody>
      </p:sp>
      <p:pic>
        <p:nvPicPr>
          <p:cNvPr id="4" name="Picture 3" descr="Screen Shot 2016-06-28 at 1.41.34 PM.png"/>
          <p:cNvPicPr>
            <a:picLocks noChangeAspect="1"/>
          </p:cNvPicPr>
          <p:nvPr/>
        </p:nvPicPr>
        <p:blipFill>
          <a:blip r:embed="rId3"/>
          <a:stretch>
            <a:fillRect/>
          </a:stretch>
        </p:blipFill>
        <p:spPr>
          <a:xfrm>
            <a:off x="429155" y="1143000"/>
            <a:ext cx="4003959" cy="4609309"/>
          </a:xfrm>
          <a:prstGeom prst="rect">
            <a:avLst/>
          </a:prstGeom>
        </p:spPr>
      </p:pic>
    </p:spTree>
    <p:extLst>
      <p:ext uri="{BB962C8B-B14F-4D97-AF65-F5344CB8AC3E}">
        <p14:creationId xmlns:p14="http://schemas.microsoft.com/office/powerpoint/2010/main" val="33112531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57200" y="1924156"/>
            <a:ext cx="8229600" cy="460075"/>
          </a:xfrm>
        </p:spPr>
        <p:txBody>
          <a:bodyPr/>
          <a:lstStyle/>
          <a:p>
            <a:pPr algn="ctr"/>
            <a:r>
              <a:rPr lang="en-US" dirty="0"/>
              <a:t>Summary of Gaps and Opportunities</a:t>
            </a:r>
          </a:p>
        </p:txBody>
      </p:sp>
      <p:sp>
        <p:nvSpPr>
          <p:cNvPr id="6" name="Content Placeholder 5"/>
          <p:cNvSpPr>
            <a:spLocks noGrp="1"/>
          </p:cNvSpPr>
          <p:nvPr>
            <p:ph sz="half" idx="2"/>
          </p:nvPr>
        </p:nvSpPr>
        <p:spPr>
          <a:xfrm>
            <a:off x="457200" y="2341639"/>
            <a:ext cx="8229600" cy="4354412"/>
          </a:xfrm>
        </p:spPr>
        <p:txBody>
          <a:bodyPr>
            <a:normAutofit/>
          </a:bodyPr>
          <a:lstStyle/>
          <a:p>
            <a:pPr marL="0" indent="0">
              <a:buNone/>
            </a:pPr>
            <a:r>
              <a:rPr lang="en-US" sz="1100" b="1" i="1" dirty="0"/>
              <a:t>Means of travel back?</a:t>
            </a:r>
            <a:endParaRPr lang="en-US" sz="1100" b="1" i="1" dirty="0" smtClean="0"/>
          </a:p>
          <a:p>
            <a:r>
              <a:rPr lang="en-US" sz="1100" dirty="0" smtClean="0"/>
              <a:t>The main roads between Macedonia and Bulgaria are in subpar condition. Improved road infrastructure would cut down the travel time.</a:t>
            </a:r>
          </a:p>
          <a:p>
            <a:r>
              <a:rPr lang="en-US" sz="1100" dirty="0" smtClean="0"/>
              <a:t>Speeding and road safety are an issue in Macedonia</a:t>
            </a:r>
          </a:p>
          <a:p>
            <a:pPr>
              <a:buNone/>
            </a:pPr>
            <a:endParaRPr lang="is-IS" sz="1100" dirty="0" smtClean="0"/>
          </a:p>
          <a:p>
            <a:endParaRPr lang="is-IS" sz="1100" dirty="0"/>
          </a:p>
          <a:p>
            <a:pPr>
              <a:buNone/>
            </a:pPr>
            <a:r>
              <a:rPr lang="is-IS" sz="1100" b="1" i="1" dirty="0"/>
              <a:t>Exit point from Macedonia (land/air and location?</a:t>
            </a:r>
            <a:endParaRPr lang="is-IS" sz="1100" b="1" i="1" dirty="0" smtClean="0"/>
          </a:p>
          <a:p>
            <a:r>
              <a:rPr lang="en-US" sz="1100" dirty="0" smtClean="0"/>
              <a:t>Additional exit points at the border would increase the ease of travel between both countries</a:t>
            </a:r>
          </a:p>
          <a:p>
            <a:pPr>
              <a:buNone/>
            </a:pPr>
            <a:endParaRPr lang="is-IS" sz="1100" i="1" u="sng" dirty="0"/>
          </a:p>
        </p:txBody>
      </p:sp>
      <p:sp>
        <p:nvSpPr>
          <p:cNvPr id="14" name="Title 3"/>
          <p:cNvSpPr>
            <a:spLocks noGrp="1"/>
          </p:cNvSpPr>
          <p:nvPr>
            <p:ph type="title"/>
          </p:nvPr>
        </p:nvSpPr>
        <p:spPr>
          <a:xfrm>
            <a:off x="457200" y="274638"/>
            <a:ext cx="8229600" cy="302608"/>
          </a:xfrm>
        </p:spPr>
        <p:txBody>
          <a:bodyPr>
            <a:normAutofit fontScale="90000"/>
          </a:bodyPr>
          <a:lstStyle/>
          <a:p>
            <a:r>
              <a:rPr lang="en-US" b="1" dirty="0" smtClean="0"/>
              <a:t>Regional short </a:t>
            </a:r>
            <a:r>
              <a:rPr lang="en-US" b="1" dirty="0"/>
              <a:t>break tourists: TRAVEL BACK</a:t>
            </a:r>
            <a:endParaRPr lang="en-US" dirty="0"/>
          </a:p>
        </p:txBody>
      </p:sp>
      <p:sp>
        <p:nvSpPr>
          <p:cNvPr id="15"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Anticipation</a:t>
            </a:r>
          </a:p>
        </p:txBody>
      </p:sp>
      <p:sp>
        <p:nvSpPr>
          <p:cNvPr id="16" name="AutoShape 6"/>
          <p:cNvSpPr>
            <a:spLocks noChangeArrowheads="1"/>
          </p:cNvSpPr>
          <p:nvPr/>
        </p:nvSpPr>
        <p:spPr bwMode="auto">
          <a:xfrm>
            <a:off x="1510666" y="780962"/>
            <a:ext cx="1613221" cy="976431"/>
          </a:xfrm>
          <a:prstGeom prst="chevron">
            <a:avLst>
              <a:gd name="adj" fmla="val 42659"/>
            </a:avLst>
          </a:prstGeom>
          <a:noFill/>
          <a:ln w="19050">
            <a:solidFill>
              <a:schemeClr val="accent2">
                <a:lumMod val="75000"/>
              </a:schemeClr>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to place</a:t>
            </a:r>
          </a:p>
        </p:txBody>
      </p:sp>
      <p:sp>
        <p:nvSpPr>
          <p:cNvPr id="17" name="AutoShape 7"/>
          <p:cNvSpPr>
            <a:spLocks noChangeArrowheads="1"/>
          </p:cNvSpPr>
          <p:nvPr/>
        </p:nvSpPr>
        <p:spPr bwMode="auto">
          <a:xfrm>
            <a:off x="2867988" y="780962"/>
            <a:ext cx="2928958" cy="976431"/>
          </a:xfrm>
          <a:prstGeom prst="chevron">
            <a:avLst>
              <a:gd name="adj" fmla="val 45139"/>
            </a:avLst>
          </a:prstGeom>
          <a:solidFill>
            <a:schemeClr val="bg1"/>
          </a:solidFill>
          <a:ln w="19050">
            <a:solidFill>
              <a:srgbClr val="333300"/>
            </a:solidFill>
            <a:miter lim="800000"/>
            <a:headEnd/>
            <a:tailEnd/>
          </a:ln>
          <a:effectLst/>
        </p:spPr>
        <p:txBody>
          <a:bodyPr anchor="ctr"/>
          <a:lstStyle/>
          <a:p>
            <a:pPr algn="ctr" eaLnBrk="1" hangingPunct="1"/>
            <a:r>
              <a:rPr lang="en-US" sz="1400" b="1" dirty="0">
                <a:solidFill>
                  <a:schemeClr val="tx1">
                    <a:lumMod val="95000"/>
                    <a:lumOff val="5000"/>
                  </a:schemeClr>
                </a:solidFill>
                <a:latin typeface="Times New Roman" pitchFamily="18" charset="0"/>
              </a:rPr>
              <a:t>Destination Experience</a:t>
            </a:r>
          </a:p>
        </p:txBody>
      </p:sp>
      <p:sp>
        <p:nvSpPr>
          <p:cNvPr id="18" name="AutoShape 8"/>
          <p:cNvSpPr>
            <a:spLocks noChangeArrowheads="1"/>
          </p:cNvSpPr>
          <p:nvPr/>
        </p:nvSpPr>
        <p:spPr bwMode="auto">
          <a:xfrm>
            <a:off x="5511194" y="780962"/>
            <a:ext cx="1637464" cy="976431"/>
          </a:xfrm>
          <a:prstGeom prst="chevron">
            <a:avLst>
              <a:gd name="adj" fmla="val 42659"/>
            </a:avLst>
          </a:prstGeom>
          <a:solidFill>
            <a:schemeClr val="accent2">
              <a:lumMod val="20000"/>
              <a:lumOff val="80000"/>
            </a:schemeClr>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back</a:t>
            </a:r>
          </a:p>
        </p:txBody>
      </p:sp>
      <p:sp>
        <p:nvSpPr>
          <p:cNvPr id="19"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44588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Regional short break tourists: DESTINATION EXPERIENCE</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a:t>Ideal</a:t>
            </a:r>
          </a:p>
        </p:txBody>
      </p:sp>
      <p:sp>
        <p:nvSpPr>
          <p:cNvPr id="6" name="Content Placeholder 5"/>
          <p:cNvSpPr>
            <a:spLocks noGrp="1"/>
          </p:cNvSpPr>
          <p:nvPr>
            <p:ph sz="half" idx="2"/>
          </p:nvPr>
        </p:nvSpPr>
        <p:spPr>
          <a:xfrm>
            <a:off x="457200" y="2341639"/>
            <a:ext cx="4040188" cy="4354412"/>
          </a:xfrm>
        </p:spPr>
        <p:txBody>
          <a:bodyPr>
            <a:normAutofit/>
          </a:bodyPr>
          <a:lstStyle/>
          <a:p>
            <a:pPr marL="0" indent="0">
              <a:buNone/>
            </a:pPr>
            <a:r>
              <a:rPr lang="en-US" sz="1200" b="1" i="1" dirty="0"/>
              <a:t>What feedback do they share</a:t>
            </a:r>
            <a:r>
              <a:rPr lang="is-IS" sz="1200" b="1" i="1" dirty="0"/>
              <a:t>?</a:t>
            </a:r>
          </a:p>
          <a:p>
            <a:pPr>
              <a:lnSpc>
                <a:spcPct val="80000"/>
              </a:lnSpc>
            </a:pPr>
            <a:r>
              <a:rPr lang="is-IS" sz="1200" dirty="0"/>
              <a:t>They share their feedback on the experience including accomodation, restaurant and activities</a:t>
            </a:r>
          </a:p>
          <a:p>
            <a:pPr marL="0" indent="0"/>
            <a:endParaRPr lang="is-IS" sz="1200" dirty="0"/>
          </a:p>
          <a:p>
            <a:pPr marL="0" indent="0">
              <a:buNone/>
            </a:pPr>
            <a:r>
              <a:rPr lang="is-IS" sz="1200" b="1" i="1" dirty="0"/>
              <a:t>Where do they share feedback (online, social media, word of mouth)?</a:t>
            </a:r>
          </a:p>
          <a:p>
            <a:pPr>
              <a:lnSpc>
                <a:spcPct val="80000"/>
              </a:lnSpc>
            </a:pPr>
            <a:r>
              <a:rPr lang="is-IS" sz="1200" dirty="0"/>
              <a:t>They share their photos and experiences online via Facebook, Instragram, tagging places. </a:t>
            </a:r>
          </a:p>
          <a:p>
            <a:pPr>
              <a:lnSpc>
                <a:spcPct val="80000"/>
              </a:lnSpc>
            </a:pPr>
            <a:r>
              <a:rPr lang="is-IS" sz="1200" dirty="0"/>
              <a:t>They share their feedback via booking sites such as Booking as well as review sites such as Tripadvisor. </a:t>
            </a:r>
          </a:p>
          <a:p>
            <a:pPr marL="0" indent="0">
              <a:buNone/>
            </a:pPr>
            <a:endParaRPr lang="is-IS" sz="1200" dirty="0"/>
          </a:p>
          <a:p>
            <a:pPr marL="0" indent="0">
              <a:buNone/>
            </a:pPr>
            <a:r>
              <a:rPr lang="is-IS" sz="1200" b="1" i="1" dirty="0"/>
              <a:t>Likelihood to  return (curiosisity to come back)?</a:t>
            </a:r>
            <a:endParaRPr lang="is-IS" sz="1200" b="1" i="1" dirty="0" smtClean="0"/>
          </a:p>
          <a:p>
            <a:pPr>
              <a:lnSpc>
                <a:spcPct val="80000"/>
              </a:lnSpc>
            </a:pPr>
            <a:r>
              <a:rPr lang="en-US" sz="1200" dirty="0" smtClean="0"/>
              <a:t>The </a:t>
            </a:r>
            <a:r>
              <a:rPr lang="en-US" sz="1200" dirty="0"/>
              <a:t>visit enticed them to come back to the same destination or to a different destination in Macedonia</a:t>
            </a:r>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a:t>Current</a:t>
            </a:r>
          </a:p>
        </p:txBody>
      </p:sp>
      <p:sp>
        <p:nvSpPr>
          <p:cNvPr id="8" name="Content Placeholder 7"/>
          <p:cNvSpPr>
            <a:spLocks noGrp="1"/>
          </p:cNvSpPr>
          <p:nvPr>
            <p:ph sz="quarter" idx="4"/>
          </p:nvPr>
        </p:nvSpPr>
        <p:spPr>
          <a:xfrm>
            <a:off x="4645025" y="2341639"/>
            <a:ext cx="4041775" cy="4354412"/>
          </a:xfrm>
        </p:spPr>
        <p:txBody>
          <a:bodyPr>
            <a:normAutofit/>
          </a:bodyPr>
          <a:lstStyle/>
          <a:p>
            <a:pPr marL="0" indent="0">
              <a:buNone/>
            </a:pPr>
            <a:r>
              <a:rPr lang="en-US" sz="1200" b="1" i="1" dirty="0"/>
              <a:t>What feedback do they share</a:t>
            </a:r>
            <a:r>
              <a:rPr lang="is-IS" sz="1200" b="1" i="1" dirty="0"/>
              <a:t>?</a:t>
            </a:r>
          </a:p>
          <a:p>
            <a:pPr>
              <a:lnSpc>
                <a:spcPct val="80000"/>
              </a:lnSpc>
            </a:pPr>
            <a:r>
              <a:rPr lang="is-IS" sz="1200" dirty="0"/>
              <a:t>They share feedback on the quality of the hotels</a:t>
            </a:r>
          </a:p>
          <a:p>
            <a:pPr marL="0" indent="0">
              <a:buNone/>
            </a:pPr>
            <a:r>
              <a:rPr lang="is-IS" sz="1200" b="1" i="1" dirty="0"/>
              <a:t>Where do they share feedback (online, social media, word of mouth)?</a:t>
            </a:r>
          </a:p>
          <a:p>
            <a:pPr>
              <a:lnSpc>
                <a:spcPct val="80000"/>
              </a:lnSpc>
            </a:pPr>
            <a:r>
              <a:rPr lang="is-IS" sz="1200" dirty="0"/>
              <a:t>Direct feedback through word of mouth to family, friends and collegues is the main channel for sharing experiences. </a:t>
            </a:r>
          </a:p>
          <a:p>
            <a:pPr>
              <a:lnSpc>
                <a:spcPct val="80000"/>
              </a:lnSpc>
            </a:pPr>
            <a:r>
              <a:rPr lang="is-IS" sz="1200" dirty="0"/>
              <a:t>Facebook is  the most popular type of social media for</a:t>
            </a:r>
            <a:r>
              <a:rPr lang="is-IS" sz="1200" dirty="0" smtClean="0"/>
              <a:t> Bulgarian </a:t>
            </a:r>
            <a:r>
              <a:rPr lang="is-IS" sz="1200" dirty="0"/>
              <a:t>travelers to share pictures of their trip. Other types of  social media such as Instagram are less popular</a:t>
            </a:r>
          </a:p>
          <a:p>
            <a:pPr marL="0" indent="0">
              <a:buNone/>
            </a:pPr>
            <a:endParaRPr lang="is-IS" sz="1200" dirty="0"/>
          </a:p>
          <a:p>
            <a:pPr marL="0" indent="0">
              <a:buNone/>
            </a:pPr>
            <a:r>
              <a:rPr lang="is-IS" sz="1200" b="1" i="1" dirty="0"/>
              <a:t>Likelihood to return (curiosisity to come back)?</a:t>
            </a:r>
            <a:endParaRPr lang="is-IS" sz="1200" b="1" i="1" dirty="0" smtClean="0"/>
          </a:p>
          <a:p>
            <a:pPr>
              <a:lnSpc>
                <a:spcPct val="80000"/>
              </a:lnSpc>
            </a:pPr>
            <a:r>
              <a:rPr lang="is-IS" sz="1200" dirty="0" smtClean="0"/>
              <a:t>Leisure </a:t>
            </a:r>
            <a:r>
              <a:rPr lang="is-IS" sz="1200" dirty="0"/>
              <a:t>tourists from the region are likely to retun as they usually visit just one or a few destinations at the time. The short distance allows them to retun frequenty to explore other parts of Macedonia.</a:t>
            </a:r>
          </a:p>
          <a:p>
            <a:pPr marL="0" indent="0">
              <a:buNone/>
            </a:pPr>
            <a:endParaRPr lang="en-US" sz="1200" dirty="0"/>
          </a:p>
          <a:p>
            <a:pPr marL="0" indent="0">
              <a:buNone/>
            </a:pPr>
            <a:endParaRPr lang="en-US" sz="1200"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Anticipation</a:t>
            </a: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to place</a:t>
            </a:r>
          </a:p>
        </p:txBody>
      </p:sp>
      <p:sp>
        <p:nvSpPr>
          <p:cNvPr id="11" name="AutoShape 7"/>
          <p:cNvSpPr>
            <a:spLocks noChangeArrowheads="1"/>
          </p:cNvSpPr>
          <p:nvPr/>
        </p:nvSpPr>
        <p:spPr bwMode="auto">
          <a:xfrm>
            <a:off x="2867988" y="780962"/>
            <a:ext cx="2928958" cy="976431"/>
          </a:xfrm>
          <a:prstGeom prst="chevron">
            <a:avLst>
              <a:gd name="adj" fmla="val 45139"/>
            </a:avLst>
          </a:prstGeom>
          <a:noFill/>
          <a:ln w="19050">
            <a:solidFill>
              <a:schemeClr val="accent2">
                <a:lumMod val="50000"/>
              </a:schemeClr>
            </a:solidFill>
            <a:miter lim="800000"/>
            <a:headEnd/>
            <a:tailEnd/>
          </a:ln>
          <a:effectLst/>
        </p:spPr>
        <p:txBody>
          <a:bodyPr anchor="ctr"/>
          <a:lstStyle/>
          <a:p>
            <a:pPr algn="ctr" eaLnBrk="1" hangingPunct="1"/>
            <a:r>
              <a:rPr lang="en-US" sz="1400" b="1" dirty="0">
                <a:solidFill>
                  <a:schemeClr val="tx1">
                    <a:lumMod val="95000"/>
                    <a:lumOff val="5000"/>
                  </a:schemeClr>
                </a:solidFill>
                <a:latin typeface="Times New Roman" pitchFamily="18" charset="0"/>
              </a:rPr>
              <a:t>Destination Experience</a:t>
            </a:r>
          </a:p>
        </p:txBody>
      </p:sp>
      <p:sp>
        <p:nvSpPr>
          <p:cNvPr id="12" name="AutoShape 8"/>
          <p:cNvSpPr>
            <a:spLocks noChangeArrowheads="1"/>
          </p:cNvSpPr>
          <p:nvPr/>
        </p:nvSpPr>
        <p:spPr bwMode="auto">
          <a:xfrm>
            <a:off x="5511194" y="780962"/>
            <a:ext cx="1637464" cy="976431"/>
          </a:xfrm>
          <a:prstGeom prst="chevron">
            <a:avLst>
              <a:gd name="adj" fmla="val 42659"/>
            </a:avLst>
          </a:prstGeom>
          <a:no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back</a:t>
            </a: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accent2">
              <a:lumMod val="20000"/>
              <a:lumOff val="80000"/>
            </a:schemeClr>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22074122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Regional short break  tourists: DESTINATION EXPERIENCE</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a:t>Summary of Gaps and Opportunities</a:t>
            </a:r>
          </a:p>
        </p:txBody>
      </p:sp>
      <p:sp>
        <p:nvSpPr>
          <p:cNvPr id="6" name="Content Placeholder 5"/>
          <p:cNvSpPr>
            <a:spLocks noGrp="1"/>
          </p:cNvSpPr>
          <p:nvPr>
            <p:ph sz="half" idx="2"/>
          </p:nvPr>
        </p:nvSpPr>
        <p:spPr>
          <a:xfrm>
            <a:off x="457200" y="2341639"/>
            <a:ext cx="8229600" cy="4354412"/>
          </a:xfrm>
        </p:spPr>
        <p:txBody>
          <a:bodyPr>
            <a:normAutofit/>
          </a:bodyPr>
          <a:lstStyle/>
          <a:p>
            <a:pPr marL="0" indent="0">
              <a:buNone/>
            </a:pPr>
            <a:r>
              <a:rPr lang="en-US" sz="1200" b="1" i="1" dirty="0"/>
              <a:t>What feedback do they share</a:t>
            </a:r>
            <a:r>
              <a:rPr lang="is-IS" sz="1200" b="1" i="1" dirty="0"/>
              <a:t>?</a:t>
            </a:r>
          </a:p>
          <a:p>
            <a:pPr>
              <a:lnSpc>
                <a:spcPct val="80000"/>
              </a:lnSpc>
            </a:pPr>
            <a:r>
              <a:rPr lang="is-IS" sz="1200" dirty="0"/>
              <a:t> There is currently limited response by travel providers on negative or positive feedback by travelers</a:t>
            </a:r>
          </a:p>
          <a:p>
            <a:pPr marL="0" indent="0">
              <a:buNone/>
            </a:pPr>
            <a:endParaRPr lang="is-IS" sz="1200" b="1" i="1" dirty="0"/>
          </a:p>
          <a:p>
            <a:pPr marL="0" indent="0">
              <a:buNone/>
            </a:pPr>
            <a:r>
              <a:rPr lang="is-IS" sz="1200" b="1" i="1" dirty="0"/>
              <a:t>Where do they share feedback (online, social media, word of mouth)?</a:t>
            </a:r>
          </a:p>
          <a:p>
            <a:pPr>
              <a:lnSpc>
                <a:spcPct val="80000"/>
              </a:lnSpc>
            </a:pPr>
            <a:r>
              <a:rPr lang="is-IS" sz="1200" dirty="0"/>
              <a:t> There is an opportunity to utilize innovate types of social media to share travelers experience to a wider audience</a:t>
            </a:r>
          </a:p>
          <a:p>
            <a:pPr marL="0" indent="0">
              <a:buNone/>
            </a:pPr>
            <a:endParaRPr lang="is-IS" sz="1200" b="1" i="1" dirty="0"/>
          </a:p>
          <a:p>
            <a:pPr marL="0" indent="0">
              <a:buNone/>
            </a:pPr>
            <a:r>
              <a:rPr lang="is-IS" sz="1200" b="1" i="1" dirty="0"/>
              <a:t>Likelihood to  return (curiosisity to come back)?</a:t>
            </a:r>
            <a:endParaRPr lang="is-IS" sz="1200" dirty="0"/>
          </a:p>
          <a:p>
            <a:pPr>
              <a:lnSpc>
                <a:spcPct val="80000"/>
              </a:lnSpc>
            </a:pPr>
            <a:r>
              <a:rPr lang="is-IS" sz="1200" dirty="0" smtClean="0"/>
              <a:t> A </a:t>
            </a:r>
            <a:r>
              <a:rPr lang="is-IS" sz="1200" dirty="0"/>
              <a:t>postive experience will increase the likelihood of a return visit. </a:t>
            </a:r>
          </a:p>
          <a:p>
            <a:pPr marL="0" indent="0">
              <a:buNone/>
            </a:pPr>
            <a:endParaRPr lang="is-IS" sz="1200"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Anticipation</a:t>
            </a: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to place</a:t>
            </a:r>
          </a:p>
        </p:txBody>
      </p:sp>
      <p:sp>
        <p:nvSpPr>
          <p:cNvPr id="11" name="AutoShape 7"/>
          <p:cNvSpPr>
            <a:spLocks noChangeArrowheads="1"/>
          </p:cNvSpPr>
          <p:nvPr/>
        </p:nvSpPr>
        <p:spPr bwMode="auto">
          <a:xfrm>
            <a:off x="2867988" y="780962"/>
            <a:ext cx="2928958" cy="976431"/>
          </a:xfrm>
          <a:prstGeom prst="chevron">
            <a:avLst>
              <a:gd name="adj" fmla="val 45139"/>
            </a:avLst>
          </a:prstGeom>
          <a:noFill/>
          <a:ln w="19050">
            <a:solidFill>
              <a:schemeClr val="accent2">
                <a:lumMod val="50000"/>
              </a:schemeClr>
            </a:solidFill>
            <a:miter lim="800000"/>
            <a:headEnd/>
            <a:tailEnd/>
          </a:ln>
          <a:effectLst/>
        </p:spPr>
        <p:txBody>
          <a:bodyPr anchor="ctr"/>
          <a:lstStyle/>
          <a:p>
            <a:pPr algn="ctr" eaLnBrk="1" hangingPunct="1"/>
            <a:r>
              <a:rPr lang="en-US" sz="1400" b="1" dirty="0">
                <a:solidFill>
                  <a:schemeClr val="tx1">
                    <a:lumMod val="95000"/>
                    <a:lumOff val="5000"/>
                  </a:schemeClr>
                </a:solidFill>
                <a:latin typeface="Times New Roman" pitchFamily="18" charset="0"/>
              </a:rPr>
              <a:t>Destination Experience</a:t>
            </a:r>
          </a:p>
        </p:txBody>
      </p:sp>
      <p:sp>
        <p:nvSpPr>
          <p:cNvPr id="12" name="AutoShape 8"/>
          <p:cNvSpPr>
            <a:spLocks noChangeArrowheads="1"/>
          </p:cNvSpPr>
          <p:nvPr/>
        </p:nvSpPr>
        <p:spPr bwMode="auto">
          <a:xfrm>
            <a:off x="5511194" y="780962"/>
            <a:ext cx="1637464" cy="976431"/>
          </a:xfrm>
          <a:prstGeom prst="chevron">
            <a:avLst>
              <a:gd name="adj" fmla="val 42659"/>
            </a:avLst>
          </a:prstGeom>
          <a:no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back</a:t>
            </a: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accent2">
              <a:lumMod val="20000"/>
              <a:lumOff val="80000"/>
            </a:schemeClr>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2207412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3055" y="138432"/>
            <a:ext cx="5646668" cy="4216538"/>
          </a:xfrm>
          <a:prstGeom prst="rect">
            <a:avLst/>
          </a:prstGeom>
          <a:noFill/>
        </p:spPr>
        <p:txBody>
          <a:bodyPr wrap="square" rtlCol="0">
            <a:spAutoFit/>
          </a:bodyPr>
          <a:lstStyle/>
          <a:p>
            <a:r>
              <a:rPr lang="en-US" sz="1600" b="1" dirty="0">
                <a:latin typeface="Times New Roman"/>
                <a:cs typeface="Times New Roman"/>
              </a:rPr>
              <a:t>Regional short break tourists: Ivan and Gabriela</a:t>
            </a:r>
          </a:p>
          <a:p>
            <a:endParaRPr lang="en-US" sz="1200" dirty="0">
              <a:latin typeface="Times New Roman"/>
              <a:cs typeface="Times New Roman"/>
            </a:endParaRPr>
          </a:p>
          <a:p>
            <a:r>
              <a:rPr lang="en-US" sz="1200" b="1" i="1" dirty="0">
                <a:latin typeface="Times New Roman"/>
                <a:cs typeface="Times New Roman"/>
              </a:rPr>
              <a:t>Who are they?</a:t>
            </a:r>
            <a:r>
              <a:rPr lang="en-US" sz="1200" dirty="0">
                <a:latin typeface="Times New Roman"/>
                <a:cs typeface="Times New Roman"/>
              </a:rPr>
              <a:t/>
            </a:r>
            <a:br>
              <a:rPr lang="en-US" sz="1200" dirty="0">
                <a:latin typeface="Times New Roman"/>
                <a:cs typeface="Times New Roman"/>
              </a:rPr>
            </a:br>
            <a:r>
              <a:rPr lang="en-US" sz="1200" dirty="0">
                <a:solidFill>
                  <a:srgbClr val="000000"/>
                </a:solidFill>
                <a:latin typeface="Times New Roman" panose="02020603050405020304" pitchFamily="18" charset="0"/>
                <a:cs typeface="Times New Roman" panose="02020603050405020304" pitchFamily="18" charset="0"/>
              </a:rPr>
              <a:t>Ivan and Gabriela are a well-travelled couple in their early sixties from Bulgaria.</a:t>
            </a:r>
            <a:r>
              <a:rPr lang="mk-MK" sz="1200" dirty="0">
                <a:solidFill>
                  <a:srgbClr val="000000"/>
                </a:solidFill>
                <a:latin typeface="Times New Roman" panose="02020603050405020304" pitchFamily="18" charset="0"/>
                <a:cs typeface="Times New Roman" panose="02020603050405020304" pitchFamily="18" charset="0"/>
              </a:rPr>
              <a:t> </a:t>
            </a:r>
            <a:r>
              <a:rPr lang="en-US" sz="1200" dirty="0">
                <a:solidFill>
                  <a:srgbClr val="000000"/>
                </a:solidFill>
                <a:latin typeface="Times New Roman" panose="02020603050405020304" pitchFamily="18" charset="0"/>
                <a:cs typeface="Times New Roman" panose="02020603050405020304" pitchFamily="18" charset="0"/>
              </a:rPr>
              <a:t>They have two grown children who do not travel with them anymore. Both are employed and have a relatively good income. Usually they enjoy to spend weekends and national holidays</a:t>
            </a:r>
            <a:r>
              <a:rPr lang="en-US" sz="1200" dirty="0" smtClean="0">
                <a:solidFill>
                  <a:srgbClr val="000000"/>
                </a:solidFill>
                <a:latin typeface="Times New Roman" panose="02020603050405020304" pitchFamily="18" charset="0"/>
                <a:cs typeface="Times New Roman" panose="02020603050405020304" pitchFamily="18" charset="0"/>
              </a:rPr>
              <a:t> by </a:t>
            </a:r>
            <a:r>
              <a:rPr lang="en-US" sz="1200" dirty="0">
                <a:solidFill>
                  <a:srgbClr val="000000"/>
                </a:solidFill>
                <a:latin typeface="Times New Roman" panose="02020603050405020304" pitchFamily="18" charset="0"/>
                <a:cs typeface="Times New Roman" panose="02020603050405020304" pitchFamily="18" charset="0"/>
              </a:rPr>
              <a:t>visiting interesting touristic sites and localities.</a:t>
            </a:r>
            <a:r>
              <a:rPr lang="en-US" sz="1200" dirty="0" smtClean="0">
                <a:solidFill>
                  <a:srgbClr val="000000"/>
                </a:solidFill>
                <a:latin typeface="Times New Roman" panose="02020603050405020304" pitchFamily="18" charset="0"/>
                <a:cs typeface="Times New Roman" panose="02020603050405020304" pitchFamily="18" charset="0"/>
              </a:rPr>
              <a:t> They </a:t>
            </a:r>
            <a:r>
              <a:rPr lang="en-US" sz="1200" dirty="0">
                <a:solidFill>
                  <a:srgbClr val="000000"/>
                </a:solidFill>
                <a:latin typeface="Times New Roman" panose="02020603050405020304" pitchFamily="18" charset="0"/>
                <a:cs typeface="Times New Roman" panose="02020603050405020304" pitchFamily="18" charset="0"/>
              </a:rPr>
              <a:t>like to visit countries in the region and  </a:t>
            </a:r>
            <a:r>
              <a:rPr lang="en-US" sz="1200" dirty="0" smtClean="0">
                <a:solidFill>
                  <a:srgbClr val="000000"/>
                </a:solidFill>
                <a:latin typeface="Times New Roman" panose="02020603050405020304" pitchFamily="18" charset="0"/>
                <a:cs typeface="Times New Roman" panose="02020603050405020304" pitchFamily="18" charset="0"/>
              </a:rPr>
              <a:t>have </a:t>
            </a:r>
            <a:r>
              <a:rPr lang="en-US" sz="1200" dirty="0">
                <a:solidFill>
                  <a:srgbClr val="000000"/>
                </a:solidFill>
                <a:latin typeface="Times New Roman" panose="02020603050405020304" pitchFamily="18" charset="0"/>
                <a:cs typeface="Times New Roman" panose="02020603050405020304" pitchFamily="18" charset="0"/>
              </a:rPr>
              <a:t>been in Macedonia</a:t>
            </a:r>
            <a:r>
              <a:rPr lang="en-US" sz="1200" dirty="0" smtClean="0">
                <a:solidFill>
                  <a:srgbClr val="000000"/>
                </a:solidFill>
                <a:latin typeface="Times New Roman" panose="02020603050405020304" pitchFamily="18" charset="0"/>
                <a:cs typeface="Times New Roman" panose="02020603050405020304" pitchFamily="18" charset="0"/>
              </a:rPr>
              <a:t> already. </a:t>
            </a:r>
            <a:r>
              <a:rPr lang="en-US" sz="1200" dirty="0">
                <a:solidFill>
                  <a:srgbClr val="000000"/>
                </a:solidFill>
                <a:latin typeface="Times New Roman" panose="02020603050405020304" pitchFamily="18" charset="0"/>
                <a:cs typeface="Times New Roman" panose="02020603050405020304" pitchFamily="18" charset="0"/>
              </a:rPr>
              <a:t>They have visited Macedonia on an organized tour and</a:t>
            </a:r>
            <a:r>
              <a:rPr lang="en-US" sz="1200" dirty="0" smtClean="0">
                <a:solidFill>
                  <a:srgbClr val="000000"/>
                </a:solidFill>
                <a:latin typeface="Times New Roman" panose="02020603050405020304" pitchFamily="18" charset="0"/>
                <a:cs typeface="Times New Roman" panose="02020603050405020304" pitchFamily="18" charset="0"/>
              </a:rPr>
              <a:t> visited </a:t>
            </a:r>
            <a:r>
              <a:rPr lang="en-US" sz="1200" dirty="0">
                <a:solidFill>
                  <a:srgbClr val="000000"/>
                </a:solidFill>
                <a:latin typeface="Times New Roman" panose="02020603050405020304" pitchFamily="18" charset="0"/>
                <a:cs typeface="Times New Roman" panose="02020603050405020304" pitchFamily="18" charset="0"/>
              </a:rPr>
              <a:t>Skopje and </a:t>
            </a:r>
            <a:r>
              <a:rPr lang="en-US" sz="1200" dirty="0" err="1">
                <a:solidFill>
                  <a:srgbClr val="000000"/>
                </a:solidFill>
                <a:latin typeface="Times New Roman" panose="02020603050405020304" pitchFamily="18" charset="0"/>
                <a:cs typeface="Times New Roman" panose="02020603050405020304" pitchFamily="18" charset="0"/>
              </a:rPr>
              <a:t>Ohrid</a:t>
            </a:r>
            <a:r>
              <a:rPr lang="en-US" sz="1200" dirty="0">
                <a:solidFill>
                  <a:srgbClr val="000000"/>
                </a:solidFill>
                <a:latin typeface="Times New Roman" panose="02020603050405020304" pitchFamily="18" charset="0"/>
                <a:cs typeface="Times New Roman" panose="02020603050405020304" pitchFamily="18" charset="0"/>
              </a:rPr>
              <a:t>. They also travel to Macedonia independently and enjoy visiting several locations in Eastern and South Eastern Macedonia, including </a:t>
            </a:r>
            <a:r>
              <a:rPr lang="en-US" sz="1200" dirty="0" err="1">
                <a:solidFill>
                  <a:srgbClr val="000000"/>
                </a:solidFill>
                <a:latin typeface="Times New Roman" panose="02020603050405020304" pitchFamily="18" charset="0"/>
                <a:cs typeface="Times New Roman" panose="02020603050405020304" pitchFamily="18" charset="0"/>
              </a:rPr>
              <a:t>Strumica</a:t>
            </a:r>
            <a:r>
              <a:rPr lang="en-US" sz="1200" dirty="0">
                <a:solidFill>
                  <a:srgbClr val="000000"/>
                </a:solidFill>
                <a:latin typeface="Times New Roman" panose="02020603050405020304" pitchFamily="18" charset="0"/>
                <a:cs typeface="Times New Roman" panose="02020603050405020304" pitchFamily="18" charset="0"/>
              </a:rPr>
              <a:t>, </a:t>
            </a:r>
            <a:r>
              <a:rPr lang="en-US" sz="1200" dirty="0" err="1">
                <a:solidFill>
                  <a:srgbClr val="000000"/>
                </a:solidFill>
                <a:latin typeface="Times New Roman" panose="02020603050405020304" pitchFamily="18" charset="0"/>
                <a:cs typeface="Times New Roman" panose="02020603050405020304" pitchFamily="18" charset="0"/>
              </a:rPr>
              <a:t>Berovo</a:t>
            </a:r>
            <a:r>
              <a:rPr lang="en-US" sz="1200" dirty="0">
                <a:solidFill>
                  <a:srgbClr val="000000"/>
                </a:solidFill>
                <a:latin typeface="Times New Roman" panose="02020603050405020304" pitchFamily="18" charset="0"/>
                <a:cs typeface="Times New Roman" panose="02020603050405020304" pitchFamily="18" charset="0"/>
              </a:rPr>
              <a:t> and </a:t>
            </a:r>
            <a:r>
              <a:rPr lang="en-US" sz="1200" dirty="0" err="1">
                <a:solidFill>
                  <a:srgbClr val="000000"/>
                </a:solidFill>
                <a:latin typeface="Times New Roman" panose="02020603050405020304" pitchFamily="18" charset="0"/>
                <a:cs typeface="Times New Roman" panose="02020603050405020304" pitchFamily="18" charset="0"/>
              </a:rPr>
              <a:t>Dojran</a:t>
            </a:r>
            <a:r>
              <a:rPr lang="en-US" sz="1200" dirty="0">
                <a:solidFill>
                  <a:srgbClr val="000000"/>
                </a:solidFill>
                <a:latin typeface="Times New Roman" panose="02020603050405020304" pitchFamily="18" charset="0"/>
                <a:cs typeface="Times New Roman" panose="02020603050405020304" pitchFamily="18" charset="0"/>
              </a:rPr>
              <a:t>. Usually they stay for</a:t>
            </a:r>
            <a:r>
              <a:rPr lang="en-US" sz="1200" dirty="0" smtClean="0">
                <a:solidFill>
                  <a:srgbClr val="000000"/>
                </a:solidFill>
                <a:latin typeface="Times New Roman" panose="02020603050405020304" pitchFamily="18" charset="0"/>
                <a:cs typeface="Times New Roman" panose="02020603050405020304" pitchFamily="18" charset="0"/>
              </a:rPr>
              <a:t> one or two days</a:t>
            </a:r>
            <a:r>
              <a:rPr lang="en-US" sz="1200" dirty="0">
                <a:solidFill>
                  <a:srgbClr val="000000"/>
                </a:solidFill>
                <a:latin typeface="Times New Roman" panose="02020603050405020304" pitchFamily="18" charset="0"/>
                <a:cs typeface="Times New Roman" panose="02020603050405020304" pitchFamily="18" charset="0"/>
              </a:rPr>
              <a:t>, but often they also go on one-day visits just to enjoy good food and visit sites that are interesting to them.</a:t>
            </a:r>
          </a:p>
          <a:p>
            <a:r>
              <a:rPr lang="en-US" sz="1200" dirty="0">
                <a:solidFill>
                  <a:srgbClr val="FF0000"/>
                </a:solidFill>
                <a:latin typeface="Times New Roman" panose="02020603050405020304" pitchFamily="18" charset="0"/>
                <a:cs typeface="Times New Roman" panose="02020603050405020304" pitchFamily="18" charset="0"/>
              </a:rPr>
              <a:t> </a:t>
            </a:r>
          </a:p>
          <a:p>
            <a:r>
              <a:rPr lang="en-US" sz="1200" b="1" i="1" dirty="0">
                <a:latin typeface="Times New Roman" panose="02020603050405020304" pitchFamily="18" charset="0"/>
                <a:cs typeface="Times New Roman" panose="02020603050405020304" pitchFamily="18" charset="0"/>
              </a:rPr>
              <a:t>What is their spending behavior?</a:t>
            </a:r>
            <a:endParaRPr lang="en-US" sz="1200" dirty="0">
              <a:latin typeface="Times New Roman" panose="02020603050405020304" pitchFamily="18" charset="0"/>
              <a:cs typeface="Times New Roman" panose="02020603050405020304" pitchFamily="18" charset="0"/>
            </a:endParaRPr>
          </a:p>
          <a:p>
            <a:r>
              <a:rPr lang="en-US" sz="1200" dirty="0">
                <a:solidFill>
                  <a:srgbClr val="000000"/>
                </a:solidFill>
                <a:latin typeface="Times New Roman" panose="02020603050405020304" pitchFamily="18" charset="0"/>
                <a:cs typeface="Times New Roman" panose="02020603050405020304" pitchFamily="18" charset="0"/>
              </a:rPr>
              <a:t>Ivan and Gabriela are especially careful about the costs they make during their trips, because they want </a:t>
            </a:r>
            <a:r>
              <a:rPr lang="en-US" sz="1200" dirty="0" smtClean="0">
                <a:solidFill>
                  <a:srgbClr val="000000"/>
                </a:solidFill>
                <a:latin typeface="Times New Roman" panose="02020603050405020304" pitchFamily="18" charset="0"/>
                <a:cs typeface="Times New Roman" panose="02020603050405020304" pitchFamily="18" charset="0"/>
              </a:rPr>
              <a:t>to travel several times a year</a:t>
            </a:r>
            <a:r>
              <a:rPr lang="en-US" sz="1200" dirty="0">
                <a:solidFill>
                  <a:srgbClr val="000000"/>
                </a:solidFill>
                <a:latin typeface="Times New Roman" panose="02020603050405020304" pitchFamily="18" charset="0"/>
                <a:cs typeface="Times New Roman" panose="02020603050405020304" pitchFamily="18" charset="0"/>
              </a:rPr>
              <a:t>. Before they decide to visit Macedonia, they usually compare different options for accommodation. They usually stay in a hotel but also like to rent a home of apartment when they a bit longer. When they visit Macedonia with an organized tour, they carefully consider what is included in the price of the tour and how much the extras would be. Food is important to them so</a:t>
            </a:r>
            <a:r>
              <a:rPr lang="en-US" sz="1200" dirty="0" smtClean="0">
                <a:solidFill>
                  <a:srgbClr val="000000"/>
                </a:solidFill>
                <a:latin typeface="Times New Roman" panose="02020603050405020304" pitchFamily="18" charset="0"/>
                <a:cs typeface="Times New Roman" panose="02020603050405020304" pitchFamily="18" charset="0"/>
              </a:rPr>
              <a:t> they are </a:t>
            </a:r>
            <a:r>
              <a:rPr lang="en-US" sz="1200" dirty="0">
                <a:solidFill>
                  <a:srgbClr val="000000"/>
                </a:solidFill>
                <a:latin typeface="Times New Roman" panose="02020603050405020304" pitchFamily="18" charset="0"/>
                <a:cs typeface="Times New Roman" panose="02020603050405020304" pitchFamily="18" charset="0"/>
              </a:rPr>
              <a:t>willing to spend more on that. </a:t>
            </a:r>
          </a:p>
        </p:txBody>
      </p:sp>
      <p:sp>
        <p:nvSpPr>
          <p:cNvPr id="7" name="TextBox 6"/>
          <p:cNvSpPr txBox="1"/>
          <p:nvPr/>
        </p:nvSpPr>
        <p:spPr>
          <a:xfrm>
            <a:off x="293055" y="4622800"/>
            <a:ext cx="8690950" cy="1754327"/>
          </a:xfrm>
          <a:prstGeom prst="rect">
            <a:avLst/>
          </a:prstGeom>
          <a:noFill/>
        </p:spPr>
        <p:txBody>
          <a:bodyPr wrap="square" rtlCol="0">
            <a:spAutoFit/>
          </a:bodyPr>
          <a:lstStyle/>
          <a:p>
            <a:r>
              <a:rPr lang="en-US" sz="1200" b="1" i="1" dirty="0">
                <a:latin typeface="Times New Roman"/>
                <a:cs typeface="Times New Roman"/>
              </a:rPr>
              <a:t>How do they decide on their next destination and how do they prepare?</a:t>
            </a:r>
            <a:r>
              <a:rPr lang="en-US" sz="1200" dirty="0">
                <a:latin typeface="Times New Roman"/>
                <a:cs typeface="Times New Roman"/>
              </a:rPr>
              <a:t/>
            </a:r>
            <a:br>
              <a:rPr lang="en-US" sz="1200" dirty="0">
                <a:latin typeface="Times New Roman"/>
                <a:cs typeface="Times New Roman"/>
              </a:rPr>
            </a:br>
            <a:r>
              <a:rPr lang="en-US" sz="1200" dirty="0">
                <a:solidFill>
                  <a:srgbClr val="000000"/>
                </a:solidFill>
                <a:latin typeface="Times New Roman" panose="02020603050405020304" pitchFamily="18" charset="0"/>
                <a:cs typeface="Times New Roman" panose="02020603050405020304" pitchFamily="18" charset="0"/>
              </a:rPr>
              <a:t>When they plan to travel to Macedonia during the national holidays and when they want to stay</a:t>
            </a:r>
            <a:r>
              <a:rPr lang="en-US" sz="1200" dirty="0" smtClean="0">
                <a:solidFill>
                  <a:srgbClr val="000000"/>
                </a:solidFill>
                <a:latin typeface="Times New Roman" panose="02020603050405020304" pitchFamily="18" charset="0"/>
                <a:cs typeface="Times New Roman" panose="02020603050405020304" pitchFamily="18" charset="0"/>
              </a:rPr>
              <a:t> two or three days, </a:t>
            </a:r>
            <a:r>
              <a:rPr lang="en-US" sz="1200" dirty="0">
                <a:solidFill>
                  <a:srgbClr val="000000"/>
                </a:solidFill>
                <a:latin typeface="Times New Roman" panose="02020603050405020304" pitchFamily="18" charset="0"/>
                <a:cs typeface="Times New Roman" panose="02020603050405020304" pitchFamily="18" charset="0"/>
              </a:rPr>
              <a:t>they review the packages for Macedonia offered by the local tourist agencies. Usually they visit the travel </a:t>
            </a:r>
            <a:r>
              <a:rPr lang="en-US" sz="1200" dirty="0" smtClean="0">
                <a:solidFill>
                  <a:srgbClr val="000000"/>
                </a:solidFill>
                <a:latin typeface="Times New Roman" panose="02020603050405020304" pitchFamily="18" charset="0"/>
                <a:cs typeface="Times New Roman" panose="02020603050405020304" pitchFamily="18" charset="0"/>
              </a:rPr>
              <a:t>agency’s </a:t>
            </a:r>
            <a:r>
              <a:rPr lang="en-US" sz="1200" dirty="0">
                <a:solidFill>
                  <a:srgbClr val="000000"/>
                </a:solidFill>
                <a:latin typeface="Times New Roman" panose="02020603050405020304" pitchFamily="18" charset="0"/>
                <a:cs typeface="Times New Roman" panose="02020603050405020304" pitchFamily="18" charset="0"/>
              </a:rPr>
              <a:t>offices to</a:t>
            </a:r>
            <a:r>
              <a:rPr lang="en-US" sz="1200" dirty="0" smtClean="0">
                <a:solidFill>
                  <a:srgbClr val="000000"/>
                </a:solidFill>
                <a:latin typeface="Times New Roman" panose="02020603050405020304" pitchFamily="18" charset="0"/>
                <a:cs typeface="Times New Roman" panose="02020603050405020304" pitchFamily="18" charset="0"/>
              </a:rPr>
              <a:t> pick up </a:t>
            </a:r>
            <a:r>
              <a:rPr lang="en-US" sz="1200" dirty="0">
                <a:solidFill>
                  <a:srgbClr val="000000"/>
                </a:solidFill>
                <a:latin typeface="Times New Roman" panose="02020603050405020304" pitchFamily="18" charset="0"/>
                <a:cs typeface="Times New Roman" panose="02020603050405020304" pitchFamily="18" charset="0"/>
              </a:rPr>
              <a:t>brochures/</a:t>
            </a:r>
            <a:r>
              <a:rPr lang="en-US" sz="1200" dirty="0" smtClean="0">
                <a:solidFill>
                  <a:srgbClr val="000000"/>
                </a:solidFill>
                <a:latin typeface="Times New Roman" panose="02020603050405020304" pitchFamily="18" charset="0"/>
                <a:cs typeface="Times New Roman" panose="02020603050405020304" pitchFamily="18" charset="0"/>
              </a:rPr>
              <a:t>catalogues. </a:t>
            </a:r>
            <a:r>
              <a:rPr lang="en-US" sz="1200" dirty="0">
                <a:solidFill>
                  <a:srgbClr val="000000"/>
                </a:solidFill>
                <a:latin typeface="Times New Roman" panose="02020603050405020304" pitchFamily="18" charset="0"/>
                <a:cs typeface="Times New Roman" panose="02020603050405020304" pitchFamily="18" charset="0"/>
              </a:rPr>
              <a:t>At home they compare different </a:t>
            </a:r>
            <a:r>
              <a:rPr lang="en-US" sz="1200" dirty="0" smtClean="0">
                <a:solidFill>
                  <a:srgbClr val="000000"/>
                </a:solidFill>
                <a:latin typeface="Times New Roman" panose="02020603050405020304" pitchFamily="18" charset="0"/>
                <a:cs typeface="Times New Roman" panose="02020603050405020304" pitchFamily="18" charset="0"/>
              </a:rPr>
              <a:t>packages. </a:t>
            </a:r>
            <a:r>
              <a:rPr lang="en-US" sz="1200" dirty="0">
                <a:solidFill>
                  <a:srgbClr val="000000"/>
                </a:solidFill>
                <a:latin typeface="Times New Roman" panose="02020603050405020304" pitchFamily="18" charset="0"/>
                <a:cs typeface="Times New Roman" panose="02020603050405020304" pitchFamily="18" charset="0"/>
              </a:rPr>
              <a:t>They sometimes use the internet to look at tourist sites and destinations that are included in the packages. They chose a tour</a:t>
            </a:r>
            <a:r>
              <a:rPr lang="en-US" sz="1200" dirty="0" smtClean="0">
                <a:solidFill>
                  <a:srgbClr val="000000"/>
                </a:solidFill>
                <a:latin typeface="Times New Roman" panose="02020603050405020304" pitchFamily="18" charset="0"/>
                <a:cs typeface="Times New Roman" panose="02020603050405020304" pitchFamily="18" charset="0"/>
              </a:rPr>
              <a:t> to a place they </a:t>
            </a:r>
            <a:r>
              <a:rPr lang="en-US" sz="1200" dirty="0">
                <a:solidFill>
                  <a:srgbClr val="000000"/>
                </a:solidFill>
                <a:latin typeface="Times New Roman" panose="02020603050405020304" pitchFamily="18" charset="0"/>
                <a:cs typeface="Times New Roman" panose="02020603050405020304" pitchFamily="18" charset="0"/>
              </a:rPr>
              <a:t>have not been</a:t>
            </a:r>
            <a:r>
              <a:rPr lang="en-US" sz="1200" dirty="0" smtClean="0">
                <a:solidFill>
                  <a:srgbClr val="000000"/>
                </a:solidFill>
                <a:latin typeface="Times New Roman" panose="02020603050405020304" pitchFamily="18" charset="0"/>
                <a:cs typeface="Times New Roman" panose="02020603050405020304" pitchFamily="18" charset="0"/>
              </a:rPr>
              <a:t> before </a:t>
            </a:r>
            <a:r>
              <a:rPr lang="en-US" sz="1200" dirty="0">
                <a:solidFill>
                  <a:srgbClr val="000000"/>
                </a:solidFill>
                <a:latin typeface="Times New Roman" panose="02020603050405020304" pitchFamily="18" charset="0"/>
                <a:cs typeface="Times New Roman" panose="02020603050405020304" pitchFamily="18" charset="0"/>
              </a:rPr>
              <a:t>and which is financially suitable for them. When they organize</a:t>
            </a:r>
            <a:r>
              <a:rPr lang="en-US" sz="1200" dirty="0" smtClean="0">
                <a:solidFill>
                  <a:srgbClr val="000000"/>
                </a:solidFill>
                <a:latin typeface="Times New Roman" panose="02020603050405020304" pitchFamily="18" charset="0"/>
                <a:cs typeface="Times New Roman" panose="02020603050405020304" pitchFamily="18" charset="0"/>
              </a:rPr>
              <a:t> an independent trip, </a:t>
            </a:r>
            <a:r>
              <a:rPr lang="en-US" sz="1200" dirty="0">
                <a:solidFill>
                  <a:srgbClr val="000000"/>
                </a:solidFill>
                <a:latin typeface="Times New Roman" panose="02020603050405020304" pitchFamily="18" charset="0"/>
                <a:cs typeface="Times New Roman" panose="02020603050405020304" pitchFamily="18" charset="0"/>
              </a:rPr>
              <a:t>they</a:t>
            </a:r>
            <a:r>
              <a:rPr lang="en-US" sz="1200" dirty="0" smtClean="0">
                <a:solidFill>
                  <a:srgbClr val="000000"/>
                </a:solidFill>
                <a:latin typeface="Times New Roman" panose="02020603050405020304" pitchFamily="18" charset="0"/>
                <a:cs typeface="Times New Roman" panose="02020603050405020304" pitchFamily="18" charset="0"/>
              </a:rPr>
              <a:t> do some </a:t>
            </a:r>
            <a:r>
              <a:rPr lang="en-US" sz="1200" dirty="0">
                <a:solidFill>
                  <a:srgbClr val="000000"/>
                </a:solidFill>
                <a:latin typeface="Times New Roman" panose="02020603050405020304" pitchFamily="18" charset="0"/>
                <a:cs typeface="Times New Roman" panose="02020603050405020304" pitchFamily="18" charset="0"/>
              </a:rPr>
              <a:t>on-line research of the sites</a:t>
            </a:r>
            <a:r>
              <a:rPr lang="en-US" sz="1200" dirty="0" smtClean="0">
                <a:solidFill>
                  <a:srgbClr val="000000"/>
                </a:solidFill>
                <a:latin typeface="Times New Roman" panose="02020603050405020304" pitchFamily="18" charset="0"/>
                <a:cs typeface="Times New Roman" panose="02020603050405020304" pitchFamily="18" charset="0"/>
              </a:rPr>
              <a:t> they would like </a:t>
            </a:r>
            <a:r>
              <a:rPr lang="en-US" sz="1200" dirty="0">
                <a:solidFill>
                  <a:srgbClr val="000000"/>
                </a:solidFill>
                <a:latin typeface="Times New Roman" panose="02020603050405020304" pitchFamily="18" charset="0"/>
                <a:cs typeface="Times New Roman" panose="02020603050405020304" pitchFamily="18" charset="0"/>
              </a:rPr>
              <a:t>to </a:t>
            </a:r>
            <a:r>
              <a:rPr lang="en-US" sz="1200" dirty="0" smtClean="0">
                <a:solidFill>
                  <a:srgbClr val="000000"/>
                </a:solidFill>
                <a:latin typeface="Times New Roman" panose="02020603050405020304" pitchFamily="18" charset="0"/>
                <a:cs typeface="Times New Roman" panose="02020603050405020304" pitchFamily="18" charset="0"/>
              </a:rPr>
              <a:t>visit However,  </a:t>
            </a:r>
            <a:r>
              <a:rPr lang="en-US" sz="1200" dirty="0">
                <a:solidFill>
                  <a:srgbClr val="000000"/>
                </a:solidFill>
                <a:latin typeface="Times New Roman" panose="02020603050405020304" pitchFamily="18" charset="0"/>
                <a:cs typeface="Times New Roman" panose="02020603050405020304" pitchFamily="18" charset="0"/>
              </a:rPr>
              <a:t>most of the decisions</a:t>
            </a:r>
            <a:r>
              <a:rPr lang="en-US" sz="1200" dirty="0" smtClean="0">
                <a:solidFill>
                  <a:srgbClr val="000000"/>
                </a:solidFill>
                <a:latin typeface="Times New Roman" panose="02020603050405020304" pitchFamily="18" charset="0"/>
                <a:cs typeface="Times New Roman" panose="02020603050405020304" pitchFamily="18" charset="0"/>
              </a:rPr>
              <a:t> are based </a:t>
            </a:r>
            <a:r>
              <a:rPr lang="en-US" sz="1200" dirty="0">
                <a:solidFill>
                  <a:srgbClr val="000000"/>
                </a:solidFill>
                <a:latin typeface="Times New Roman" panose="02020603050405020304" pitchFamily="18" charset="0"/>
                <a:cs typeface="Times New Roman" panose="02020603050405020304" pitchFamily="18" charset="0"/>
              </a:rPr>
              <a:t>on the recommendations of </a:t>
            </a:r>
            <a:r>
              <a:rPr lang="en-US" sz="1200" dirty="0" smtClean="0">
                <a:solidFill>
                  <a:srgbClr val="000000"/>
                </a:solidFill>
                <a:latin typeface="Times New Roman" panose="02020603050405020304" pitchFamily="18" charset="0"/>
                <a:cs typeface="Times New Roman" panose="02020603050405020304" pitchFamily="18" charset="0"/>
              </a:rPr>
              <a:t>friends. </a:t>
            </a:r>
            <a:r>
              <a:rPr lang="en-US" sz="1200" dirty="0">
                <a:solidFill>
                  <a:srgbClr val="000000"/>
                </a:solidFill>
                <a:latin typeface="Times New Roman" panose="02020603050405020304" pitchFamily="18" charset="0"/>
                <a:cs typeface="Times New Roman" panose="02020603050405020304" pitchFamily="18" charset="0"/>
              </a:rPr>
              <a:t>The opinion of the people who have already been to the hotel they have in mind is very important to them. Quite often they check the review of the hotels and other types of accommodation on Booking. Due to the work commitments they are rigid in the terms of period of travel.</a:t>
            </a:r>
          </a:p>
        </p:txBody>
      </p:sp>
      <p:pic>
        <p:nvPicPr>
          <p:cNvPr id="6" name="Picture 5" descr="Screen Shot 2016-06-28 at 1.41.34 PM.png"/>
          <p:cNvPicPr>
            <a:picLocks noChangeAspect="1"/>
          </p:cNvPicPr>
          <p:nvPr/>
        </p:nvPicPr>
        <p:blipFill>
          <a:blip r:embed="rId3"/>
          <a:stretch>
            <a:fillRect/>
          </a:stretch>
        </p:blipFill>
        <p:spPr>
          <a:xfrm>
            <a:off x="6409267" y="890588"/>
            <a:ext cx="2211916" cy="2546331"/>
          </a:xfrm>
          <a:prstGeom prst="rect">
            <a:avLst/>
          </a:prstGeom>
        </p:spPr>
      </p:pic>
    </p:spTree>
    <p:extLst>
      <p:ext uri="{BB962C8B-B14F-4D97-AF65-F5344CB8AC3E}">
        <p14:creationId xmlns:p14="http://schemas.microsoft.com/office/powerpoint/2010/main" val="1245295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3055" y="259495"/>
            <a:ext cx="5646667" cy="4031872"/>
          </a:xfrm>
          <a:prstGeom prst="rect">
            <a:avLst/>
          </a:prstGeom>
          <a:noFill/>
        </p:spPr>
        <p:txBody>
          <a:bodyPr wrap="square" rtlCol="0">
            <a:spAutoFit/>
          </a:bodyPr>
          <a:lstStyle/>
          <a:p>
            <a:r>
              <a:rPr lang="en-US" sz="1600" b="1" dirty="0">
                <a:latin typeface="Times New Roman"/>
                <a:cs typeface="Times New Roman"/>
              </a:rPr>
              <a:t>Regional short break tourists: Ivan and Gabriela</a:t>
            </a:r>
          </a:p>
          <a:p>
            <a:endParaRPr lang="en-US" sz="1200" dirty="0">
              <a:latin typeface="Times New Roman"/>
              <a:cs typeface="Times New Roman"/>
            </a:endParaRPr>
          </a:p>
          <a:p>
            <a:endParaRPr lang="en-US" sz="1200" b="1" i="1" dirty="0">
              <a:solidFill>
                <a:srgbClr val="000000"/>
              </a:solidFill>
              <a:latin typeface="Times New Roman"/>
              <a:cs typeface="Times New Roman"/>
            </a:endParaRPr>
          </a:p>
          <a:p>
            <a:r>
              <a:rPr lang="en-US" sz="1200" b="1" i="1" dirty="0">
                <a:solidFill>
                  <a:srgbClr val="000000"/>
                </a:solidFill>
                <a:latin typeface="Times New Roman" panose="02020603050405020304" pitchFamily="18" charset="0"/>
                <a:cs typeface="Times New Roman" panose="02020603050405020304" pitchFamily="18" charset="0"/>
              </a:rPr>
              <a:t>What is their ideal short break holiday? </a:t>
            </a:r>
          </a:p>
          <a:p>
            <a:r>
              <a:rPr lang="en-US" sz="1200" dirty="0">
                <a:solidFill>
                  <a:srgbClr val="000000"/>
                </a:solidFill>
                <a:latin typeface="Times New Roman" panose="02020603050405020304" pitchFamily="18" charset="0"/>
                <a:cs typeface="Times New Roman" panose="02020603050405020304" pitchFamily="18" charset="0"/>
              </a:rPr>
              <a:t>Ivan and Gabriela like to travel to places in Macedonia they have not been before and they enjoy the company of their friends as well as the convenience of an organized trip. They like their trips to be well-organized and safe so they prefer to travel with a tour operator who selects the most important sights to see and drives them safely from one place to the other and makes sure the hotels are decent standard. Their ideal short break holiday usually last between</a:t>
            </a:r>
            <a:r>
              <a:rPr lang="en-US" sz="1200" dirty="0" smtClean="0">
                <a:solidFill>
                  <a:srgbClr val="000000"/>
                </a:solidFill>
                <a:latin typeface="Times New Roman" panose="02020603050405020304" pitchFamily="18" charset="0"/>
                <a:cs typeface="Times New Roman" panose="02020603050405020304" pitchFamily="18" charset="0"/>
              </a:rPr>
              <a:t> one to three days </a:t>
            </a:r>
            <a:r>
              <a:rPr lang="en-US" sz="1200" dirty="0">
                <a:solidFill>
                  <a:srgbClr val="000000"/>
                </a:solidFill>
                <a:latin typeface="Times New Roman" panose="02020603050405020304" pitchFamily="18" charset="0"/>
                <a:cs typeface="Times New Roman" panose="02020603050405020304" pitchFamily="18" charset="0"/>
              </a:rPr>
              <a:t>and</a:t>
            </a:r>
            <a:r>
              <a:rPr lang="en-US" sz="1200" dirty="0" smtClean="0">
                <a:solidFill>
                  <a:srgbClr val="000000"/>
                </a:solidFill>
                <a:latin typeface="Times New Roman" panose="02020603050405020304" pitchFamily="18" charset="0"/>
                <a:cs typeface="Times New Roman" panose="02020603050405020304" pitchFamily="18" charset="0"/>
              </a:rPr>
              <a:t> provides </a:t>
            </a:r>
            <a:r>
              <a:rPr lang="en-US" sz="1200" dirty="0">
                <a:solidFill>
                  <a:srgbClr val="000000"/>
                </a:solidFill>
                <a:latin typeface="Times New Roman" panose="02020603050405020304" pitchFamily="18" charset="0"/>
                <a:cs typeface="Times New Roman" panose="02020603050405020304" pitchFamily="18" charset="0"/>
              </a:rPr>
              <a:t>them the opportunity to visit</a:t>
            </a:r>
            <a:r>
              <a:rPr lang="en-US" sz="1200" dirty="0" smtClean="0">
                <a:solidFill>
                  <a:srgbClr val="000000"/>
                </a:solidFill>
                <a:latin typeface="Times New Roman" panose="02020603050405020304" pitchFamily="18" charset="0"/>
                <a:cs typeface="Times New Roman" panose="02020603050405020304" pitchFamily="18" charset="0"/>
              </a:rPr>
              <a:t> the main natural </a:t>
            </a:r>
            <a:r>
              <a:rPr lang="en-US" sz="1200" dirty="0">
                <a:solidFill>
                  <a:srgbClr val="000000"/>
                </a:solidFill>
                <a:latin typeface="Times New Roman" panose="02020603050405020304" pitchFamily="18" charset="0"/>
                <a:cs typeface="Times New Roman" panose="02020603050405020304" pitchFamily="18" charset="0"/>
              </a:rPr>
              <a:t>and cultural sights of the destination they want to visit, and to</a:t>
            </a:r>
            <a:r>
              <a:rPr lang="en-US" sz="1200" dirty="0" smtClean="0">
                <a:solidFill>
                  <a:srgbClr val="000000"/>
                </a:solidFill>
                <a:latin typeface="Times New Roman" panose="02020603050405020304" pitchFamily="18" charset="0"/>
                <a:cs typeface="Times New Roman" panose="02020603050405020304" pitchFamily="18" charset="0"/>
              </a:rPr>
              <a:t> good </a:t>
            </a:r>
            <a:r>
              <a:rPr lang="en-US" sz="1200" dirty="0">
                <a:solidFill>
                  <a:srgbClr val="000000"/>
                </a:solidFill>
                <a:latin typeface="Times New Roman" panose="02020603050405020304" pitchFamily="18" charset="0"/>
                <a:cs typeface="Times New Roman" panose="02020603050405020304" pitchFamily="18" charset="0"/>
              </a:rPr>
              <a:t>local food, wine and other beverages. They like</a:t>
            </a:r>
            <a:r>
              <a:rPr lang="en-US" sz="1200" dirty="0" smtClean="0">
                <a:solidFill>
                  <a:srgbClr val="000000"/>
                </a:solidFill>
                <a:latin typeface="Times New Roman" panose="02020603050405020304" pitchFamily="18" charset="0"/>
                <a:cs typeface="Times New Roman" panose="02020603050405020304" pitchFamily="18" charset="0"/>
              </a:rPr>
              <a:t> to enjoy some traditional </a:t>
            </a:r>
            <a:r>
              <a:rPr lang="en-US" sz="1200" dirty="0">
                <a:solidFill>
                  <a:srgbClr val="000000"/>
                </a:solidFill>
                <a:latin typeface="Times New Roman" panose="02020603050405020304" pitchFamily="18" charset="0"/>
                <a:cs typeface="Times New Roman" panose="02020603050405020304" pitchFamily="18" charset="0"/>
              </a:rPr>
              <a:t>folk music.</a:t>
            </a:r>
            <a:endParaRPr lang="en-US" sz="1200" b="1" i="1" dirty="0">
              <a:solidFill>
                <a:srgbClr val="000000"/>
              </a:solidFill>
              <a:latin typeface="Times New Roman" panose="02020603050405020304" pitchFamily="18" charset="0"/>
              <a:cs typeface="Times New Roman" panose="02020603050405020304" pitchFamily="18" charset="0"/>
            </a:endParaRPr>
          </a:p>
          <a:p>
            <a:endParaRPr lang="en-US" sz="1200" b="1" i="1" dirty="0">
              <a:latin typeface="Times New Roman"/>
              <a:cs typeface="Times New Roman"/>
            </a:endParaRPr>
          </a:p>
          <a:p>
            <a:r>
              <a:rPr lang="en-US" sz="1200" b="1" i="1" dirty="0">
                <a:latin typeface="Times New Roman"/>
                <a:cs typeface="Times New Roman"/>
              </a:rPr>
              <a:t>What are their expectations about basic services in the destination</a:t>
            </a:r>
            <a:r>
              <a:rPr lang="en-US" sz="1200" b="1" i="1" dirty="0" smtClean="0">
                <a:latin typeface="Times New Roman"/>
                <a:cs typeface="Times New Roman"/>
              </a:rPr>
              <a:t>?</a:t>
            </a:r>
          </a:p>
          <a:p>
            <a:r>
              <a:rPr lang="en-US" sz="1200" dirty="0">
                <a:solidFill>
                  <a:srgbClr val="000000"/>
                </a:solidFill>
                <a:latin typeface="Times New Roman" panose="02020603050405020304" pitchFamily="18" charset="0"/>
                <a:cs typeface="Times New Roman" panose="02020603050405020304" pitchFamily="18" charset="0"/>
              </a:rPr>
              <a:t>When Ivan and Gabriela travel to Macedonia via</a:t>
            </a:r>
            <a:r>
              <a:rPr lang="en-US" sz="1200" dirty="0" smtClean="0">
                <a:solidFill>
                  <a:srgbClr val="000000"/>
                </a:solidFill>
                <a:latin typeface="Times New Roman" panose="02020603050405020304" pitchFamily="18" charset="0"/>
                <a:cs typeface="Times New Roman" panose="02020603050405020304" pitchFamily="18" charset="0"/>
              </a:rPr>
              <a:t> an organized </a:t>
            </a:r>
            <a:r>
              <a:rPr lang="en-US" sz="1200" dirty="0">
                <a:solidFill>
                  <a:srgbClr val="000000"/>
                </a:solidFill>
                <a:latin typeface="Times New Roman" panose="02020603050405020304" pitchFamily="18" charset="0"/>
                <a:cs typeface="Times New Roman" panose="02020603050405020304" pitchFamily="18" charset="0"/>
              </a:rPr>
              <a:t>tour, they have high expectations in terms of safety and reliability. They like their coach bus to be clean, comfortable and with air-</a:t>
            </a:r>
            <a:r>
              <a:rPr lang="en-US" sz="1200" dirty="0" smtClean="0">
                <a:solidFill>
                  <a:srgbClr val="000000"/>
                </a:solidFill>
                <a:latin typeface="Times New Roman" panose="02020603050405020304" pitchFamily="18" charset="0"/>
                <a:cs typeface="Times New Roman" panose="02020603050405020304" pitchFamily="18" charset="0"/>
              </a:rPr>
              <a:t>condition, the driver </a:t>
            </a:r>
            <a:r>
              <a:rPr lang="en-US" sz="1200" dirty="0">
                <a:solidFill>
                  <a:srgbClr val="000000"/>
                </a:solidFill>
                <a:latin typeface="Times New Roman" panose="02020603050405020304" pitchFamily="18" charset="0"/>
                <a:cs typeface="Times New Roman" panose="02020603050405020304" pitchFamily="18" charset="0"/>
              </a:rPr>
              <a:t>to be polite and to drive safely. They expect the person who guides the tour to have extensive knowledge of the places they will </a:t>
            </a:r>
            <a:r>
              <a:rPr lang="en-US" sz="1200" dirty="0" smtClean="0">
                <a:solidFill>
                  <a:srgbClr val="000000"/>
                </a:solidFill>
                <a:latin typeface="Times New Roman" panose="02020603050405020304" pitchFamily="18" charset="0"/>
                <a:cs typeface="Times New Roman" panose="02020603050405020304" pitchFamily="18" charset="0"/>
              </a:rPr>
              <a:t>visit. </a:t>
            </a:r>
            <a:r>
              <a:rPr lang="en-US" sz="1200" dirty="0">
                <a:solidFill>
                  <a:srgbClr val="000000"/>
                </a:solidFill>
                <a:latin typeface="Times New Roman" panose="02020603050405020304" pitchFamily="18" charset="0"/>
                <a:cs typeface="Times New Roman" panose="02020603050405020304" pitchFamily="18" charset="0"/>
              </a:rPr>
              <a:t>From the hotels and other type of accommodations they expect cleanliness, good mattress and linens. The rooms can be a basic, but they expect still to be comfortable to accommodate two persons. </a:t>
            </a:r>
            <a:endParaRPr lang="en-US" sz="1200" dirty="0">
              <a:solidFill>
                <a:srgbClr val="000000"/>
              </a:solidFill>
              <a:latin typeface="Times New Roman"/>
              <a:cs typeface="Times New Roman"/>
            </a:endParaRPr>
          </a:p>
        </p:txBody>
      </p:sp>
      <p:sp>
        <p:nvSpPr>
          <p:cNvPr id="2" name="TextBox 1"/>
          <p:cNvSpPr txBox="1"/>
          <p:nvPr/>
        </p:nvSpPr>
        <p:spPr>
          <a:xfrm>
            <a:off x="371114" y="4639733"/>
            <a:ext cx="8772886" cy="830997"/>
          </a:xfrm>
          <a:prstGeom prst="rect">
            <a:avLst/>
          </a:prstGeom>
          <a:noFill/>
        </p:spPr>
        <p:txBody>
          <a:bodyPr wrap="square" rtlCol="0">
            <a:spAutoFit/>
          </a:bodyPr>
          <a:lstStyle/>
          <a:p>
            <a:r>
              <a:rPr lang="en-US" sz="1200" dirty="0">
                <a:solidFill>
                  <a:srgbClr val="000000"/>
                </a:solidFill>
                <a:latin typeface="Times New Roman" panose="02020603050405020304" pitchFamily="18" charset="0"/>
                <a:cs typeface="Times New Roman" panose="02020603050405020304" pitchFamily="18" charset="0"/>
              </a:rPr>
              <a:t>They expect hotels employees to be courteous and to understand the Bulgarian language. They expect the tour operator to have organized at least one joint dinner at a restaurant with traditional Macedonian folk music, where they will spend a nice evening enjoying good music, food and wine and can have opportunity to try traditional Macedonian dancing. From their meals they expect some variety and also to taste local specialties that are typical for the destination they are visiting.</a:t>
            </a:r>
          </a:p>
        </p:txBody>
      </p:sp>
      <p:pic>
        <p:nvPicPr>
          <p:cNvPr id="9" name="Picture 8" descr="Screen Shot 2016-06-28 at 1.41.34 PM.png"/>
          <p:cNvPicPr>
            <a:picLocks noChangeAspect="1"/>
          </p:cNvPicPr>
          <p:nvPr/>
        </p:nvPicPr>
        <p:blipFill>
          <a:blip r:embed="rId3"/>
          <a:stretch>
            <a:fillRect/>
          </a:stretch>
        </p:blipFill>
        <p:spPr>
          <a:xfrm>
            <a:off x="6254641" y="526346"/>
            <a:ext cx="2646472" cy="3046587"/>
          </a:xfrm>
          <a:prstGeom prst="rect">
            <a:avLst/>
          </a:prstGeom>
        </p:spPr>
      </p:pic>
    </p:spTree>
    <p:extLst>
      <p:ext uri="{BB962C8B-B14F-4D97-AF65-F5344CB8AC3E}">
        <p14:creationId xmlns:p14="http://schemas.microsoft.com/office/powerpoint/2010/main" val="312992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3055" y="181438"/>
            <a:ext cx="6145752" cy="523220"/>
          </a:xfrm>
          <a:prstGeom prst="rect">
            <a:avLst/>
          </a:prstGeom>
          <a:noFill/>
        </p:spPr>
        <p:txBody>
          <a:bodyPr wrap="square" rtlCol="0">
            <a:spAutoFit/>
          </a:bodyPr>
          <a:lstStyle/>
          <a:p>
            <a:r>
              <a:rPr lang="en-US" sz="1600" b="1" dirty="0">
                <a:latin typeface="Times New Roman"/>
                <a:cs typeface="Times New Roman"/>
              </a:rPr>
              <a:t>Regional short break tourists: Ivan and Gabriela</a:t>
            </a:r>
          </a:p>
          <a:p>
            <a:endParaRPr lang="en-US" sz="1200" dirty="0">
              <a:latin typeface="Times New Roman"/>
              <a:cs typeface="Times New Roman"/>
            </a:endParaRPr>
          </a:p>
        </p:txBody>
      </p:sp>
      <p:sp>
        <p:nvSpPr>
          <p:cNvPr id="6" name="TextBox 5"/>
          <p:cNvSpPr txBox="1"/>
          <p:nvPr/>
        </p:nvSpPr>
        <p:spPr>
          <a:xfrm>
            <a:off x="129912" y="2963333"/>
            <a:ext cx="5809810" cy="2123658"/>
          </a:xfrm>
          <a:prstGeom prst="rect">
            <a:avLst/>
          </a:prstGeom>
          <a:noFill/>
        </p:spPr>
        <p:txBody>
          <a:bodyPr wrap="square" rtlCol="0">
            <a:spAutoFit/>
          </a:bodyPr>
          <a:lstStyle/>
          <a:p>
            <a:endParaRPr lang="en-US" sz="1200" dirty="0">
              <a:latin typeface="Times New Roman"/>
              <a:cs typeface="Times New Roman"/>
            </a:endParaRPr>
          </a:p>
          <a:p>
            <a:r>
              <a:rPr lang="is-IS" sz="1200" b="1" i="1" dirty="0">
                <a:latin typeface="Times New Roman"/>
                <a:cs typeface="Times New Roman"/>
              </a:rPr>
              <a:t>What do they do after they return?</a:t>
            </a:r>
          </a:p>
          <a:p>
            <a:endParaRPr lang="is-IS" sz="1200" i="1" dirty="0">
              <a:solidFill>
                <a:srgbClr val="000000"/>
              </a:solidFill>
              <a:latin typeface="Times New Roman"/>
              <a:cs typeface="Times New Roman"/>
            </a:endParaRPr>
          </a:p>
          <a:p>
            <a:r>
              <a:rPr lang="en-US" sz="1200" dirty="0">
                <a:solidFill>
                  <a:srgbClr val="000000"/>
                </a:solidFill>
                <a:latin typeface="Times New Roman" panose="02020603050405020304" pitchFamily="18" charset="0"/>
                <a:cs typeface="Times New Roman" panose="02020603050405020304" pitchFamily="18" charset="0"/>
              </a:rPr>
              <a:t>After they return they tell their friends about their experience. If traveling with an organized tour, they want to stay in touch with the people with whom they </a:t>
            </a:r>
            <a:r>
              <a:rPr lang="en-US" sz="1200" dirty="0" smtClean="0">
                <a:solidFill>
                  <a:srgbClr val="000000"/>
                </a:solidFill>
                <a:latin typeface="Times New Roman" panose="02020603050405020304" pitchFamily="18" charset="0"/>
                <a:cs typeface="Times New Roman" panose="02020603050405020304" pitchFamily="18" charset="0"/>
              </a:rPr>
              <a:t>became </a:t>
            </a:r>
            <a:r>
              <a:rPr lang="en-US" sz="1200" dirty="0">
                <a:solidFill>
                  <a:srgbClr val="000000"/>
                </a:solidFill>
                <a:latin typeface="Times New Roman" panose="02020603050405020304" pitchFamily="18" charset="0"/>
                <a:cs typeface="Times New Roman" panose="02020603050405020304" pitchFamily="18" charset="0"/>
              </a:rPr>
              <a:t>friends</a:t>
            </a:r>
            <a:r>
              <a:rPr lang="en-US" sz="1200" dirty="0" smtClean="0">
                <a:solidFill>
                  <a:srgbClr val="000000"/>
                </a:solidFill>
                <a:latin typeface="Times New Roman" panose="02020603050405020304" pitchFamily="18" charset="0"/>
                <a:cs typeface="Times New Roman" panose="02020603050405020304" pitchFamily="18" charset="0"/>
              </a:rPr>
              <a:t> with during </a:t>
            </a:r>
            <a:r>
              <a:rPr lang="en-US" sz="1200" dirty="0">
                <a:solidFill>
                  <a:srgbClr val="000000"/>
                </a:solidFill>
                <a:latin typeface="Times New Roman" panose="02020603050405020304" pitchFamily="18" charset="0"/>
                <a:cs typeface="Times New Roman" panose="02020603050405020304" pitchFamily="18" charset="0"/>
              </a:rPr>
              <a:t>their visit</a:t>
            </a:r>
            <a:r>
              <a:rPr lang="en-US" sz="1200" dirty="0" smtClean="0">
                <a:solidFill>
                  <a:srgbClr val="000000"/>
                </a:solidFill>
                <a:latin typeface="Times New Roman" panose="02020603050405020304" pitchFamily="18" charset="0"/>
                <a:cs typeface="Times New Roman" panose="02020603050405020304" pitchFamily="18" charset="0"/>
              </a:rPr>
              <a:t> to </a:t>
            </a:r>
            <a:r>
              <a:rPr lang="en-US" sz="1200" dirty="0">
                <a:solidFill>
                  <a:srgbClr val="000000"/>
                </a:solidFill>
                <a:latin typeface="Times New Roman" panose="02020603050405020304" pitchFamily="18" charset="0"/>
                <a:cs typeface="Times New Roman" panose="02020603050405020304" pitchFamily="18" charset="0"/>
              </a:rPr>
              <a:t>Macedonia.</a:t>
            </a:r>
            <a:r>
              <a:rPr lang="en-US" sz="1200" dirty="0">
                <a:solidFill>
                  <a:srgbClr val="000000"/>
                </a:solidFill>
                <a:latin typeface="Times New Roman"/>
                <a:cs typeface="Times New Roman"/>
              </a:rPr>
              <a:t> </a:t>
            </a:r>
          </a:p>
          <a:p>
            <a:endParaRPr lang="en-US" sz="1200" dirty="0">
              <a:latin typeface="Times New Roman"/>
              <a:cs typeface="Times New Roman"/>
            </a:endParaRPr>
          </a:p>
          <a:p>
            <a:endParaRPr lang="en-US" sz="1200" dirty="0">
              <a:latin typeface="Times New Roman"/>
              <a:cs typeface="Times New Roman"/>
            </a:endParaRPr>
          </a:p>
          <a:p>
            <a:endParaRPr lang="en-US" sz="1200" dirty="0">
              <a:latin typeface="Times New Roman"/>
              <a:cs typeface="Times New Roman"/>
            </a:endParaRPr>
          </a:p>
          <a:p>
            <a:endParaRPr lang="en-US" sz="1200" dirty="0">
              <a:latin typeface="Times New Roman"/>
              <a:cs typeface="Times New Roman"/>
            </a:endParaRPr>
          </a:p>
          <a:p>
            <a:endParaRPr lang="en-US" sz="1200" dirty="0">
              <a:latin typeface="Times New Roman"/>
              <a:cs typeface="Times New Roman"/>
            </a:endParaRPr>
          </a:p>
        </p:txBody>
      </p:sp>
      <p:sp>
        <p:nvSpPr>
          <p:cNvPr id="9" name="TextBox 8"/>
          <p:cNvSpPr txBox="1"/>
          <p:nvPr/>
        </p:nvSpPr>
        <p:spPr>
          <a:xfrm>
            <a:off x="129912" y="961136"/>
            <a:ext cx="5809810" cy="2123658"/>
          </a:xfrm>
          <a:prstGeom prst="rect">
            <a:avLst/>
          </a:prstGeom>
          <a:noFill/>
        </p:spPr>
        <p:txBody>
          <a:bodyPr wrap="square" rtlCol="0">
            <a:spAutoFit/>
          </a:bodyPr>
          <a:lstStyle/>
          <a:p>
            <a:r>
              <a:rPr lang="en-US" sz="1200" b="1" i="1" dirty="0">
                <a:latin typeface="Times New Roman"/>
                <a:cs typeface="Times New Roman"/>
              </a:rPr>
              <a:t>What kind of activities do they like to engage in?</a:t>
            </a:r>
          </a:p>
          <a:p>
            <a:r>
              <a:rPr lang="en-US" sz="1200" dirty="0">
                <a:latin typeface="Times New Roman"/>
                <a:cs typeface="Times New Roman"/>
              </a:rPr>
              <a:t/>
            </a:r>
            <a:br>
              <a:rPr lang="en-US" sz="1200" dirty="0">
                <a:latin typeface="Times New Roman"/>
                <a:cs typeface="Times New Roman"/>
              </a:rPr>
            </a:br>
            <a:r>
              <a:rPr lang="en-US" sz="1200" dirty="0">
                <a:solidFill>
                  <a:srgbClr val="000000"/>
                </a:solidFill>
                <a:latin typeface="Times New Roman"/>
                <a:cs typeface="Times New Roman"/>
              </a:rPr>
              <a:t>When</a:t>
            </a:r>
            <a:r>
              <a:rPr lang="en-US" sz="1200" dirty="0" smtClean="0">
                <a:solidFill>
                  <a:srgbClr val="000000"/>
                </a:solidFill>
                <a:latin typeface="Times New Roman"/>
                <a:cs typeface="Times New Roman"/>
              </a:rPr>
              <a:t> </a:t>
            </a:r>
            <a:r>
              <a:rPr lang="en-US" sz="1200" dirty="0" smtClean="0">
                <a:solidFill>
                  <a:srgbClr val="000000"/>
                </a:solidFill>
                <a:latin typeface="Times New Roman" panose="02020603050405020304" pitchFamily="18" charset="0"/>
                <a:cs typeface="Times New Roman" panose="02020603050405020304" pitchFamily="18" charset="0"/>
              </a:rPr>
              <a:t>Ivan and </a:t>
            </a:r>
            <a:r>
              <a:rPr lang="en-US" sz="1200" dirty="0">
                <a:solidFill>
                  <a:srgbClr val="000000"/>
                </a:solidFill>
                <a:latin typeface="Times New Roman" panose="02020603050405020304" pitchFamily="18" charset="0"/>
                <a:cs typeface="Times New Roman" panose="02020603050405020304" pitchFamily="18" charset="0"/>
              </a:rPr>
              <a:t>Gabriela are traveling to Macedonia independently they like to visit the churches and monasteries that are located near the border. Often they visit Monastery of Joachim </a:t>
            </a:r>
            <a:r>
              <a:rPr lang="en-US" sz="1200" dirty="0" err="1">
                <a:solidFill>
                  <a:srgbClr val="000000"/>
                </a:solidFill>
                <a:latin typeface="Times New Roman" panose="02020603050405020304" pitchFamily="18" charset="0"/>
                <a:cs typeface="Times New Roman" panose="02020603050405020304" pitchFamily="18" charset="0"/>
              </a:rPr>
              <a:t>Osogovski</a:t>
            </a:r>
            <a:r>
              <a:rPr lang="en-US" sz="1200" dirty="0">
                <a:solidFill>
                  <a:srgbClr val="000000"/>
                </a:solidFill>
                <a:latin typeface="Times New Roman" panose="02020603050405020304" pitchFamily="18" charset="0"/>
                <a:cs typeface="Times New Roman" panose="02020603050405020304" pitchFamily="18" charset="0"/>
              </a:rPr>
              <a:t> near Kriva Palanka and monasteries which are near </a:t>
            </a:r>
            <a:r>
              <a:rPr lang="en-US" sz="1200" dirty="0" err="1">
                <a:solidFill>
                  <a:srgbClr val="000000"/>
                </a:solidFill>
                <a:latin typeface="Times New Roman" panose="02020603050405020304" pitchFamily="18" charset="0"/>
                <a:cs typeface="Times New Roman" panose="02020603050405020304" pitchFamily="18" charset="0"/>
              </a:rPr>
              <a:t>Strumica</a:t>
            </a:r>
            <a:r>
              <a:rPr lang="en-US" sz="1200" dirty="0">
                <a:solidFill>
                  <a:srgbClr val="000000"/>
                </a:solidFill>
                <a:latin typeface="Times New Roman" panose="02020603050405020304" pitchFamily="18" charset="0"/>
                <a:cs typeface="Times New Roman" panose="02020603050405020304" pitchFamily="18" charset="0"/>
              </a:rPr>
              <a:t>. They </a:t>
            </a:r>
            <a:r>
              <a:rPr lang="en-US" sz="1200" dirty="0" smtClean="0">
                <a:solidFill>
                  <a:srgbClr val="000000"/>
                </a:solidFill>
                <a:latin typeface="Times New Roman" panose="02020603050405020304" pitchFamily="18" charset="0"/>
                <a:cs typeface="Times New Roman" panose="02020603050405020304" pitchFamily="18" charset="0"/>
              </a:rPr>
              <a:t>enjoy </a:t>
            </a:r>
            <a:r>
              <a:rPr lang="en-US" sz="1200" dirty="0">
                <a:solidFill>
                  <a:srgbClr val="000000"/>
                </a:solidFill>
                <a:latin typeface="Times New Roman" panose="02020603050405020304" pitchFamily="18" charset="0"/>
                <a:cs typeface="Times New Roman" panose="02020603050405020304" pitchFamily="18" charset="0"/>
              </a:rPr>
              <a:t>short walks in nature but they won’t engage in more strenuous activities. They</a:t>
            </a:r>
            <a:r>
              <a:rPr lang="en-US" sz="1200" dirty="0" smtClean="0">
                <a:solidFill>
                  <a:srgbClr val="000000"/>
                </a:solidFill>
                <a:latin typeface="Times New Roman" panose="02020603050405020304" pitchFamily="18" charset="0"/>
                <a:cs typeface="Times New Roman" panose="02020603050405020304" pitchFamily="18" charset="0"/>
              </a:rPr>
              <a:t> also like </a:t>
            </a:r>
            <a:r>
              <a:rPr lang="en-US" sz="1200" dirty="0">
                <a:solidFill>
                  <a:srgbClr val="000000"/>
                </a:solidFill>
                <a:latin typeface="Times New Roman" panose="02020603050405020304" pitchFamily="18" charset="0"/>
                <a:cs typeface="Times New Roman" panose="02020603050405020304" pitchFamily="18" charset="0"/>
              </a:rPr>
              <a:t>to attend cultural events such as festivals, concerts etc. When traveling</a:t>
            </a:r>
            <a:r>
              <a:rPr lang="en-US" sz="1200" dirty="0" smtClean="0">
                <a:solidFill>
                  <a:srgbClr val="000000"/>
                </a:solidFill>
                <a:latin typeface="Times New Roman" panose="02020603050405020304" pitchFamily="18" charset="0"/>
                <a:cs typeface="Times New Roman" panose="02020603050405020304" pitchFamily="18" charset="0"/>
              </a:rPr>
              <a:t> they like to </a:t>
            </a:r>
            <a:r>
              <a:rPr lang="en-US" sz="1200" dirty="0">
                <a:solidFill>
                  <a:srgbClr val="000000"/>
                </a:solidFill>
                <a:latin typeface="Times New Roman" panose="02020603050405020304" pitchFamily="18" charset="0"/>
                <a:cs typeface="Times New Roman" panose="02020603050405020304" pitchFamily="18" charset="0"/>
              </a:rPr>
              <a:t>buy local food and wine but sometimes they also buy souvenirs and clothing. Very often they visit the local market in the destination which they visit. They like the food in Macedonia and enjoy eating in the small local restaurants.</a:t>
            </a:r>
            <a:r>
              <a:rPr lang="en-US" sz="1200" dirty="0" smtClean="0">
                <a:solidFill>
                  <a:srgbClr val="000000"/>
                </a:solidFill>
                <a:latin typeface="Times New Roman" panose="02020603050405020304" pitchFamily="18" charset="0"/>
                <a:cs typeface="Times New Roman" panose="02020603050405020304" pitchFamily="18" charset="0"/>
              </a:rPr>
              <a:t> </a:t>
            </a:r>
          </a:p>
          <a:p>
            <a:r>
              <a:rPr lang="en-US" sz="1200" dirty="0">
                <a:latin typeface="Times New Roman"/>
                <a:cs typeface="Times New Roman"/>
              </a:rPr>
              <a:t> </a:t>
            </a:r>
          </a:p>
        </p:txBody>
      </p:sp>
      <p:pic>
        <p:nvPicPr>
          <p:cNvPr id="10" name="Picture 9" descr="Screen Shot 2016-06-28 at 1.41.34 PM.png"/>
          <p:cNvPicPr>
            <a:picLocks noChangeAspect="1"/>
          </p:cNvPicPr>
          <p:nvPr/>
        </p:nvPicPr>
        <p:blipFill>
          <a:blip r:embed="rId3"/>
          <a:stretch>
            <a:fillRect/>
          </a:stretch>
        </p:blipFill>
        <p:spPr>
          <a:xfrm>
            <a:off x="5939722" y="517526"/>
            <a:ext cx="2851793" cy="3282950"/>
          </a:xfrm>
          <a:prstGeom prst="rect">
            <a:avLst/>
          </a:prstGeom>
        </p:spPr>
      </p:pic>
    </p:spTree>
    <p:extLst>
      <p:ext uri="{BB962C8B-B14F-4D97-AF65-F5344CB8AC3E}">
        <p14:creationId xmlns:p14="http://schemas.microsoft.com/office/powerpoint/2010/main" val="312992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26615" y="745870"/>
            <a:ext cx="4426069" cy="5347279"/>
          </a:xfrm>
        </p:spPr>
        <p:txBody>
          <a:bodyPr/>
          <a:lstStyle/>
          <a:p>
            <a:r>
              <a:rPr lang="en-US" b="1" dirty="0"/>
              <a:t>Regional short break tourists</a:t>
            </a:r>
            <a:br>
              <a:rPr lang="en-US" b="1" dirty="0"/>
            </a:br>
            <a:r>
              <a:rPr lang="en-US" b="1" dirty="0"/>
              <a:t/>
            </a:r>
            <a:br>
              <a:rPr lang="en-US" b="1" dirty="0"/>
            </a:br>
            <a:r>
              <a:rPr lang="en-US" b="1" dirty="0"/>
              <a:t/>
            </a:r>
            <a:br>
              <a:rPr lang="en-US" b="1" dirty="0"/>
            </a:br>
            <a:r>
              <a:rPr lang="en-US" dirty="0">
                <a:solidFill>
                  <a:schemeClr val="bg1">
                    <a:lumMod val="75000"/>
                  </a:schemeClr>
                </a:solidFill>
              </a:rPr>
              <a:t>Ideal Traveler Profile:</a:t>
            </a:r>
            <a:br>
              <a:rPr lang="en-US" dirty="0">
                <a:solidFill>
                  <a:schemeClr val="bg1">
                    <a:lumMod val="75000"/>
                  </a:schemeClr>
                </a:solidFill>
              </a:rPr>
            </a:br>
            <a:r>
              <a:rPr lang="en-US" dirty="0">
                <a:solidFill>
                  <a:schemeClr val="bg1">
                    <a:lumMod val="75000"/>
                  </a:schemeClr>
                </a:solidFill>
              </a:rPr>
              <a:t>Ivan and Gabriela</a:t>
            </a:r>
            <a:br>
              <a:rPr lang="en-US" dirty="0">
                <a:solidFill>
                  <a:schemeClr val="bg1">
                    <a:lumMod val="75000"/>
                  </a:schemeClr>
                </a:solidFill>
              </a:rPr>
            </a:br>
            <a:r>
              <a:rPr lang="en-US" dirty="0">
                <a:solidFill>
                  <a:schemeClr val="bg1">
                    <a:lumMod val="75000"/>
                  </a:schemeClr>
                </a:solidFill>
              </a:rPr>
              <a:t>&amp;</a:t>
            </a:r>
            <a:br>
              <a:rPr lang="en-US" dirty="0">
                <a:solidFill>
                  <a:schemeClr val="bg1">
                    <a:lumMod val="75000"/>
                  </a:schemeClr>
                </a:solidFill>
              </a:rPr>
            </a:br>
            <a:r>
              <a:rPr lang="en-US" dirty="0"/>
              <a:t>Visitor Experience </a:t>
            </a:r>
            <a:br>
              <a:rPr lang="en-US" dirty="0"/>
            </a:br>
            <a:r>
              <a:rPr lang="en-US" dirty="0"/>
              <a:t>Value Chain Analysis</a:t>
            </a:r>
            <a:br>
              <a:rPr lang="en-US" dirty="0"/>
            </a:br>
            <a:r>
              <a:rPr lang="en-US" dirty="0"/>
              <a:t> (VCA)</a:t>
            </a:r>
            <a:endParaRPr lang="en-US" b="1" dirty="0"/>
          </a:p>
        </p:txBody>
      </p:sp>
      <p:pic>
        <p:nvPicPr>
          <p:cNvPr id="6" name="Picture 5" descr="Screen Shot 2016-06-28 at 1.41.34 PM.png"/>
          <p:cNvPicPr>
            <a:picLocks noChangeAspect="1"/>
          </p:cNvPicPr>
          <p:nvPr/>
        </p:nvPicPr>
        <p:blipFill>
          <a:blip r:embed="rId3"/>
          <a:stretch>
            <a:fillRect/>
          </a:stretch>
        </p:blipFill>
        <p:spPr>
          <a:xfrm>
            <a:off x="548608" y="1010179"/>
            <a:ext cx="3873640" cy="4459288"/>
          </a:xfrm>
          <a:prstGeom prst="rect">
            <a:avLst/>
          </a:prstGeom>
        </p:spPr>
      </p:pic>
    </p:spTree>
    <p:extLst>
      <p:ext uri="{BB962C8B-B14F-4D97-AF65-F5344CB8AC3E}">
        <p14:creationId xmlns:p14="http://schemas.microsoft.com/office/powerpoint/2010/main" val="1610577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Regional short break tourists: ANTICIPATION</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a:t>Ideal</a:t>
            </a:r>
          </a:p>
        </p:txBody>
      </p:sp>
      <p:sp>
        <p:nvSpPr>
          <p:cNvPr id="6" name="Content Placeholder 5"/>
          <p:cNvSpPr>
            <a:spLocks noGrp="1"/>
          </p:cNvSpPr>
          <p:nvPr>
            <p:ph sz="half" idx="2"/>
          </p:nvPr>
        </p:nvSpPr>
        <p:spPr>
          <a:xfrm>
            <a:off x="457200" y="2341639"/>
            <a:ext cx="4040188" cy="4354412"/>
          </a:xfrm>
        </p:spPr>
        <p:txBody>
          <a:bodyPr>
            <a:normAutofit/>
          </a:bodyPr>
          <a:lstStyle/>
          <a:p>
            <a:pPr marL="0" indent="0">
              <a:buNone/>
            </a:pPr>
            <a:r>
              <a:rPr lang="en-US" sz="1200" b="1" i="1" dirty="0"/>
              <a:t>How do they think of Macedonia?</a:t>
            </a:r>
          </a:p>
          <a:p>
            <a:pPr marL="179388" indent="-179388"/>
            <a:r>
              <a:rPr lang="en-US" sz="1200" dirty="0"/>
              <a:t>Read an article in the newspaper or website</a:t>
            </a:r>
          </a:p>
          <a:p>
            <a:pPr marL="179388" indent="-179388"/>
            <a:r>
              <a:rPr lang="en-US" sz="1200" dirty="0"/>
              <a:t>Hear friends/ relatives talk about their recent travels in Macedonia</a:t>
            </a:r>
          </a:p>
          <a:p>
            <a:pPr marL="179388" indent="-179388"/>
            <a:r>
              <a:rPr lang="en-US" sz="1200" dirty="0"/>
              <a:t>Walk past their travel agent and see an offer for a trip</a:t>
            </a:r>
          </a:p>
          <a:p>
            <a:pPr marL="0" indent="0">
              <a:buNone/>
            </a:pPr>
            <a:endParaRPr lang="en-US" sz="1200" b="1" i="1" dirty="0"/>
          </a:p>
          <a:p>
            <a:pPr marL="0" indent="0">
              <a:buNone/>
            </a:pPr>
            <a:r>
              <a:rPr lang="en-US" sz="1200" b="1" i="1" dirty="0"/>
              <a:t>How do they find information for Macedonia?</a:t>
            </a:r>
          </a:p>
          <a:p>
            <a:pPr marL="179388" indent="-179388"/>
            <a:r>
              <a:rPr lang="en-US" sz="1200" dirty="0"/>
              <a:t>Call or chat online with the tour operator to get an answer on specific questions</a:t>
            </a:r>
          </a:p>
          <a:p>
            <a:pPr marL="179388" indent="-179388"/>
            <a:r>
              <a:rPr lang="en-US" sz="1200" dirty="0"/>
              <a:t>Research articles in travel media and travel blogs on Macedonia</a:t>
            </a:r>
          </a:p>
          <a:p>
            <a:pPr marL="179388" indent="-179388">
              <a:buNone/>
            </a:pPr>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a:t>Current</a:t>
            </a:r>
          </a:p>
        </p:txBody>
      </p:sp>
      <p:sp>
        <p:nvSpPr>
          <p:cNvPr id="8" name="Content Placeholder 7"/>
          <p:cNvSpPr>
            <a:spLocks noGrp="1"/>
          </p:cNvSpPr>
          <p:nvPr>
            <p:ph sz="quarter" idx="4"/>
          </p:nvPr>
        </p:nvSpPr>
        <p:spPr>
          <a:xfrm>
            <a:off x="4645025" y="2341639"/>
            <a:ext cx="4041775" cy="4354412"/>
          </a:xfrm>
        </p:spPr>
        <p:txBody>
          <a:bodyPr>
            <a:normAutofit/>
          </a:bodyPr>
          <a:lstStyle/>
          <a:p>
            <a:pPr marL="0" indent="0">
              <a:buNone/>
            </a:pPr>
            <a:r>
              <a:rPr lang="en-US" sz="1200" b="1" i="1" dirty="0"/>
              <a:t>How do they think of Macedonia?</a:t>
            </a:r>
            <a:endParaRPr lang="en-US" sz="1200" b="1" i="1" dirty="0" smtClean="0"/>
          </a:p>
          <a:p>
            <a:pPr marL="179388" indent="-179388"/>
            <a:r>
              <a:rPr lang="en-US" sz="1200" dirty="0" smtClean="0"/>
              <a:t>Hear </a:t>
            </a:r>
            <a:r>
              <a:rPr lang="en-US" sz="1200" dirty="0"/>
              <a:t>their friends or family talk about their recent trip to Macedonia</a:t>
            </a:r>
          </a:p>
          <a:p>
            <a:pPr marL="179388" indent="-179388"/>
            <a:r>
              <a:rPr lang="en-US" sz="1200" dirty="0"/>
              <a:t>They see an advertisement for an offer to travel to </a:t>
            </a:r>
            <a:r>
              <a:rPr lang="en-US" sz="1200" dirty="0" smtClean="0"/>
              <a:t>Macedonia</a:t>
            </a:r>
          </a:p>
          <a:p>
            <a:pPr marL="179388" indent="-179388"/>
            <a:r>
              <a:rPr lang="en-US" sz="1200" dirty="0" smtClean="0"/>
              <a:t>They read something about destinations in Macedonia in a newspaper or magazine</a:t>
            </a:r>
          </a:p>
          <a:p>
            <a:pPr marL="0" indent="0">
              <a:buNone/>
            </a:pPr>
            <a:endParaRPr lang="en-US" sz="1200" b="1" i="1" dirty="0"/>
          </a:p>
          <a:p>
            <a:pPr marL="0" indent="0">
              <a:buNone/>
            </a:pPr>
            <a:r>
              <a:rPr lang="en-US" sz="1200" b="1" i="1" dirty="0"/>
              <a:t>How do they find information for Macedonia?</a:t>
            </a:r>
          </a:p>
          <a:p>
            <a:pPr marL="179388" indent="-179388"/>
            <a:r>
              <a:rPr lang="en-US" sz="1200" dirty="0"/>
              <a:t>They ask their friends or family</a:t>
            </a:r>
          </a:p>
          <a:p>
            <a:pPr marL="179388" indent="-179388"/>
            <a:r>
              <a:rPr lang="en-US" sz="1200" dirty="0"/>
              <a:t>Read articles in the </a:t>
            </a:r>
            <a:r>
              <a:rPr lang="en-US" sz="1200" dirty="0" smtClean="0"/>
              <a:t>newspaper</a:t>
            </a:r>
          </a:p>
          <a:p>
            <a:pPr marL="0" indent="0">
              <a:buNone/>
            </a:pPr>
            <a:endParaRPr lang="en-US" sz="1300" b="1" i="1" dirty="0"/>
          </a:p>
        </p:txBody>
      </p:sp>
      <p:sp>
        <p:nvSpPr>
          <p:cNvPr id="9" name="AutoShape 5"/>
          <p:cNvSpPr>
            <a:spLocks noChangeArrowheads="1"/>
          </p:cNvSpPr>
          <p:nvPr/>
        </p:nvSpPr>
        <p:spPr bwMode="auto">
          <a:xfrm>
            <a:off x="367658" y="780962"/>
            <a:ext cx="1414014" cy="976431"/>
          </a:xfrm>
          <a:prstGeom prst="homePlate">
            <a:avLst>
              <a:gd name="adj" fmla="val 40129"/>
            </a:avLst>
          </a:prstGeom>
          <a:solidFill>
            <a:schemeClr val="accent2">
              <a:lumMod val="20000"/>
              <a:lumOff val="80000"/>
            </a:schemeClr>
          </a:solidFill>
          <a:ln w="19050">
            <a:solidFill>
              <a:schemeClr val="accent2">
                <a:lumMod val="75000"/>
              </a:schemeClr>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Anticipation</a:t>
            </a:r>
          </a:p>
        </p:txBody>
      </p:sp>
      <p:sp>
        <p:nvSpPr>
          <p:cNvPr id="10" name="AutoShape 6"/>
          <p:cNvSpPr>
            <a:spLocks noChangeArrowheads="1"/>
          </p:cNvSpPr>
          <p:nvPr/>
        </p:nvSpPr>
        <p:spPr bwMode="auto">
          <a:xfrm>
            <a:off x="1510666" y="780962"/>
            <a:ext cx="1613221"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to place</a:t>
            </a: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bg1"/>
          </a:solidFill>
          <a:ln w="19050">
            <a:solidFill>
              <a:srgbClr val="333300"/>
            </a:solidFill>
            <a:miter lim="800000"/>
            <a:headEnd/>
            <a:tailEnd/>
          </a:ln>
          <a:effectLst/>
        </p:spPr>
        <p:txBody>
          <a:bodyPr anchor="ctr"/>
          <a:lstStyle/>
          <a:p>
            <a:pPr algn="ctr" eaLnBrk="1" hangingPunct="1"/>
            <a:r>
              <a:rPr lang="en-US" sz="1400" b="1" dirty="0">
                <a:solidFill>
                  <a:schemeClr val="tx1">
                    <a:lumMod val="95000"/>
                    <a:lumOff val="5000"/>
                  </a:schemeClr>
                </a:solidFill>
                <a:latin typeface="Times New Roman" pitchFamily="18" charset="0"/>
              </a:rPr>
              <a:t>Destination Experience</a:t>
            </a: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back</a:t>
            </a: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4160709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Regional short break tourists: ANTICIPATION</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a:t>Ideal</a:t>
            </a:r>
          </a:p>
        </p:txBody>
      </p:sp>
      <p:sp>
        <p:nvSpPr>
          <p:cNvPr id="6" name="Content Placeholder 5"/>
          <p:cNvSpPr>
            <a:spLocks noGrp="1"/>
          </p:cNvSpPr>
          <p:nvPr>
            <p:ph sz="half" idx="2"/>
          </p:nvPr>
        </p:nvSpPr>
        <p:spPr>
          <a:xfrm>
            <a:off x="457200" y="2341639"/>
            <a:ext cx="4040188" cy="4354412"/>
          </a:xfrm>
        </p:spPr>
        <p:txBody>
          <a:bodyPr>
            <a:normAutofit/>
          </a:bodyPr>
          <a:lstStyle/>
          <a:p>
            <a:pPr marL="0" indent="0">
              <a:buNone/>
            </a:pPr>
            <a:r>
              <a:rPr lang="en-US" sz="1200" b="1" i="1" dirty="0"/>
              <a:t>How do they book?</a:t>
            </a:r>
          </a:p>
          <a:p>
            <a:pPr marL="179388" indent="-179388"/>
            <a:r>
              <a:rPr lang="en-US" sz="1200" dirty="0"/>
              <a:t> Travelers on organized tours book directly at the tour operator or via a travel agency</a:t>
            </a:r>
          </a:p>
          <a:p>
            <a:pPr marL="179388" indent="-179388"/>
            <a:r>
              <a:rPr lang="en-US" sz="1200" dirty="0"/>
              <a:t>Individual travelers book via</a:t>
            </a:r>
            <a:r>
              <a:rPr lang="en-US" sz="1200" dirty="0" smtClean="0"/>
              <a:t> a Bulgarian </a:t>
            </a:r>
            <a:r>
              <a:rPr lang="en-US" sz="1200" dirty="0"/>
              <a:t>travel agency, Booking or directly at hotel</a:t>
            </a:r>
          </a:p>
          <a:p>
            <a:pPr marL="0" indent="0">
              <a:buNone/>
            </a:pPr>
            <a:r>
              <a:rPr lang="en-US" sz="1200" b="1" i="1" dirty="0"/>
              <a:t>How do they research before leaving?</a:t>
            </a:r>
          </a:p>
          <a:p>
            <a:pPr marL="179388" indent="-179388"/>
            <a:r>
              <a:rPr lang="en-US" sz="1200" dirty="0"/>
              <a:t>Research articles in travel media and travel blogs on Macedonia</a:t>
            </a:r>
          </a:p>
          <a:p>
            <a:pPr marL="179388" indent="-179388"/>
            <a:r>
              <a:rPr lang="en-US" sz="1200" dirty="0"/>
              <a:t>General online research for places they are visiting</a:t>
            </a:r>
          </a:p>
          <a:p>
            <a:pPr marL="179388" indent="-179388"/>
            <a:r>
              <a:rPr lang="en-US" sz="1200" dirty="0"/>
              <a:t>They ask their friends or family</a:t>
            </a:r>
          </a:p>
          <a:p>
            <a:pPr marL="0" indent="0">
              <a:buNone/>
            </a:pPr>
            <a:endParaRPr lang="en-US" sz="1200" b="1" i="1" dirty="0"/>
          </a:p>
          <a:p>
            <a:pPr marL="0" indent="0">
              <a:buNone/>
            </a:pPr>
            <a:endParaRPr lang="en-US" sz="1200" b="1" i="1" dirty="0"/>
          </a:p>
          <a:p>
            <a:pPr marL="0" indent="0">
              <a:buNone/>
            </a:pPr>
            <a:r>
              <a:rPr lang="en-US" sz="1200" b="1" i="1" dirty="0"/>
              <a:t>How do they buy trips (package or not)?</a:t>
            </a:r>
          </a:p>
          <a:p>
            <a:pPr marL="179388" indent="-179388"/>
            <a:r>
              <a:rPr lang="en-US" sz="1200" dirty="0"/>
              <a:t>The bus and hotel stays are included. Within the package, the travelers have options for additional spending at restaurants and activities</a:t>
            </a:r>
          </a:p>
          <a:p>
            <a:pPr marL="179388" indent="-179388"/>
            <a:r>
              <a:rPr lang="en-US" sz="1200" dirty="0"/>
              <a:t>Individual travelers book hotel or rental house/apartment only and have different options to book:  travel agency, booking site specialized in rental homes and hotels in  Macedonia, Booking</a:t>
            </a:r>
            <a:r>
              <a:rPr lang="en-US" sz="1200" dirty="0" smtClean="0"/>
              <a:t> or other consolidator or </a:t>
            </a:r>
            <a:r>
              <a:rPr lang="en-US" sz="1200" dirty="0"/>
              <a:t>directly at hotel</a:t>
            </a:r>
          </a:p>
          <a:p>
            <a:pPr marL="179388" indent="-179388">
              <a:buNone/>
            </a:pPr>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a:t>Current</a:t>
            </a:r>
          </a:p>
        </p:txBody>
      </p:sp>
      <p:sp>
        <p:nvSpPr>
          <p:cNvPr id="8" name="Content Placeholder 7"/>
          <p:cNvSpPr>
            <a:spLocks noGrp="1"/>
          </p:cNvSpPr>
          <p:nvPr>
            <p:ph sz="quarter" idx="4"/>
          </p:nvPr>
        </p:nvSpPr>
        <p:spPr>
          <a:xfrm>
            <a:off x="4645025" y="2341639"/>
            <a:ext cx="4041775" cy="4354412"/>
          </a:xfrm>
        </p:spPr>
        <p:txBody>
          <a:bodyPr>
            <a:normAutofit/>
          </a:bodyPr>
          <a:lstStyle/>
          <a:p>
            <a:pPr marL="0" indent="0">
              <a:buNone/>
            </a:pPr>
            <a:r>
              <a:rPr lang="en-US" sz="1200" b="1" i="1" dirty="0"/>
              <a:t>How do they book?</a:t>
            </a:r>
          </a:p>
          <a:p>
            <a:pPr marL="179388" indent="-179388"/>
            <a:r>
              <a:rPr lang="en-US" sz="1200" dirty="0"/>
              <a:t>The</a:t>
            </a:r>
            <a:r>
              <a:rPr lang="en-US" sz="1200" dirty="0" smtClean="0"/>
              <a:t> organized tour packages </a:t>
            </a:r>
            <a:r>
              <a:rPr lang="en-US" sz="1200" dirty="0"/>
              <a:t>are booked directly through the outbound tour operator or via a travel agency. The actual booking is done via phone or website</a:t>
            </a:r>
          </a:p>
          <a:p>
            <a:pPr marL="179388" indent="-179388"/>
            <a:r>
              <a:rPr lang="en-US" sz="1200" dirty="0"/>
              <a:t>Individual travelers book their hotel or rental home/apartment via travel agency, Booking or other reservation site. They also book directly at the hotel.</a:t>
            </a:r>
          </a:p>
          <a:p>
            <a:pPr marL="0" indent="0"/>
            <a:endParaRPr lang="en-US" sz="1200" dirty="0"/>
          </a:p>
          <a:p>
            <a:pPr marL="0" indent="0">
              <a:buNone/>
            </a:pPr>
            <a:r>
              <a:rPr lang="en-US" sz="1200" b="1" i="1" dirty="0"/>
              <a:t>How do they research before leaving?</a:t>
            </a:r>
            <a:endParaRPr lang="en-US" sz="1200" dirty="0"/>
          </a:p>
          <a:p>
            <a:pPr marL="0" indent="0"/>
            <a:r>
              <a:rPr lang="en-US" sz="1200" b="1" i="1" dirty="0"/>
              <a:t> </a:t>
            </a:r>
            <a:r>
              <a:rPr lang="en-US" sz="1200" dirty="0"/>
              <a:t>They ask friends or family</a:t>
            </a:r>
          </a:p>
          <a:p>
            <a:pPr marL="179388" indent="-179388"/>
            <a:endParaRPr lang="en-US" sz="1200" dirty="0"/>
          </a:p>
          <a:p>
            <a:pPr marL="0" indent="0">
              <a:buNone/>
            </a:pPr>
            <a:endParaRPr lang="en-US" sz="1200" b="1" i="1" dirty="0"/>
          </a:p>
          <a:p>
            <a:pPr marL="0" indent="0">
              <a:buNone/>
            </a:pPr>
            <a:r>
              <a:rPr lang="en-US" sz="1200" b="1" i="1" dirty="0"/>
              <a:t>How do they buy trips (package or not)?</a:t>
            </a:r>
          </a:p>
          <a:p>
            <a:pPr marL="179388" indent="-179388"/>
            <a:r>
              <a:rPr lang="en-US" sz="1200" dirty="0"/>
              <a:t>The organized tours include travel by coach bus, overnight in hotel, breakfast and tours. Lunches, dinners and entrance fees are in most cases additional.</a:t>
            </a:r>
          </a:p>
          <a:p>
            <a:pPr marL="179388" indent="-179388"/>
            <a:r>
              <a:rPr lang="en-US" sz="1200" dirty="0"/>
              <a:t>Individual travelers book via </a:t>
            </a:r>
            <a:r>
              <a:rPr lang="en-US" sz="1200" dirty="0" smtClean="0"/>
              <a:t>Booking or other booking consolidator, </a:t>
            </a:r>
            <a:r>
              <a:rPr lang="en-US" sz="1200" dirty="0"/>
              <a:t>travel agent and directly at hotel via phone or </a:t>
            </a:r>
            <a:r>
              <a:rPr lang="en-US" sz="1200" dirty="0" smtClean="0"/>
              <a:t>email.</a:t>
            </a:r>
            <a:endParaRPr lang="en-US" sz="1200" dirty="0"/>
          </a:p>
        </p:txBody>
      </p:sp>
      <p:sp>
        <p:nvSpPr>
          <p:cNvPr id="9" name="AutoShape 5"/>
          <p:cNvSpPr>
            <a:spLocks noChangeArrowheads="1"/>
          </p:cNvSpPr>
          <p:nvPr/>
        </p:nvSpPr>
        <p:spPr bwMode="auto">
          <a:xfrm>
            <a:off x="367658" y="780962"/>
            <a:ext cx="1414014" cy="976431"/>
          </a:xfrm>
          <a:prstGeom prst="homePlate">
            <a:avLst>
              <a:gd name="adj" fmla="val 40129"/>
            </a:avLst>
          </a:prstGeom>
          <a:solidFill>
            <a:schemeClr val="accent2">
              <a:lumMod val="20000"/>
              <a:lumOff val="80000"/>
            </a:schemeClr>
          </a:solidFill>
          <a:ln w="19050">
            <a:solidFill>
              <a:schemeClr val="accent2">
                <a:lumMod val="75000"/>
              </a:schemeClr>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Anticipation</a:t>
            </a:r>
          </a:p>
        </p:txBody>
      </p:sp>
      <p:sp>
        <p:nvSpPr>
          <p:cNvPr id="10" name="AutoShape 6"/>
          <p:cNvSpPr>
            <a:spLocks noChangeArrowheads="1"/>
          </p:cNvSpPr>
          <p:nvPr/>
        </p:nvSpPr>
        <p:spPr bwMode="auto">
          <a:xfrm>
            <a:off x="1510666" y="780962"/>
            <a:ext cx="1613221"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to place</a:t>
            </a: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bg1"/>
          </a:solidFill>
          <a:ln w="19050">
            <a:solidFill>
              <a:srgbClr val="333300"/>
            </a:solidFill>
            <a:miter lim="800000"/>
            <a:headEnd/>
            <a:tailEnd/>
          </a:ln>
          <a:effectLst/>
        </p:spPr>
        <p:txBody>
          <a:bodyPr anchor="ctr"/>
          <a:lstStyle/>
          <a:p>
            <a:pPr algn="ctr" eaLnBrk="1" hangingPunct="1"/>
            <a:r>
              <a:rPr lang="en-US" sz="1400" b="1" dirty="0">
                <a:solidFill>
                  <a:schemeClr val="tx1">
                    <a:lumMod val="95000"/>
                    <a:lumOff val="5000"/>
                  </a:schemeClr>
                </a:solidFill>
                <a:latin typeface="Times New Roman" pitchFamily="18" charset="0"/>
              </a:rPr>
              <a:t>Destination Experience</a:t>
            </a: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back</a:t>
            </a: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2403273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Regional short break tourists: ANTICIPATION</a:t>
            </a:r>
            <a:endParaRPr lang="en-US" dirty="0"/>
          </a:p>
        </p:txBody>
      </p:sp>
      <p:sp>
        <p:nvSpPr>
          <p:cNvPr id="5" name="Text Placeholder 4"/>
          <p:cNvSpPr>
            <a:spLocks noGrp="1"/>
          </p:cNvSpPr>
          <p:nvPr>
            <p:ph type="body" idx="1"/>
          </p:nvPr>
        </p:nvSpPr>
        <p:spPr>
          <a:xfrm>
            <a:off x="457200" y="1924156"/>
            <a:ext cx="8229600" cy="460075"/>
          </a:xfrm>
        </p:spPr>
        <p:txBody>
          <a:bodyPr/>
          <a:lstStyle/>
          <a:p>
            <a:pPr algn="ctr"/>
            <a:r>
              <a:rPr lang="en-US" dirty="0"/>
              <a:t>Summary of Gaps and Opportunities</a:t>
            </a:r>
          </a:p>
        </p:txBody>
      </p:sp>
      <p:sp>
        <p:nvSpPr>
          <p:cNvPr id="6" name="Content Placeholder 5"/>
          <p:cNvSpPr>
            <a:spLocks noGrp="1"/>
          </p:cNvSpPr>
          <p:nvPr>
            <p:ph sz="half" idx="2"/>
          </p:nvPr>
        </p:nvSpPr>
        <p:spPr>
          <a:xfrm>
            <a:off x="457200" y="2341639"/>
            <a:ext cx="8229600" cy="4354412"/>
          </a:xfrm>
        </p:spPr>
        <p:txBody>
          <a:bodyPr>
            <a:normAutofit/>
          </a:bodyPr>
          <a:lstStyle/>
          <a:p>
            <a:pPr marL="0" indent="0">
              <a:buNone/>
            </a:pPr>
            <a:r>
              <a:rPr lang="en-US" sz="1100" b="1" i="1" dirty="0"/>
              <a:t>How do they think of Macedonia?</a:t>
            </a:r>
          </a:p>
          <a:p>
            <a:pPr marL="179388" indent="-179388"/>
            <a:r>
              <a:rPr lang="en-US" sz="1200" dirty="0"/>
              <a:t>Inconsistent regularity and amount of articles on Macedonia in travel </a:t>
            </a:r>
            <a:r>
              <a:rPr lang="en-US" sz="1200" dirty="0" smtClean="0"/>
              <a:t>media or other outlets</a:t>
            </a:r>
          </a:p>
          <a:p>
            <a:pPr marL="179388" indent="-179388"/>
            <a:endParaRPr lang="en-US" sz="1200" dirty="0" smtClean="0"/>
          </a:p>
          <a:p>
            <a:pPr marL="0" indent="0">
              <a:buNone/>
            </a:pPr>
            <a:endParaRPr lang="en-US" sz="1200" b="1" i="1" dirty="0" smtClean="0"/>
          </a:p>
          <a:p>
            <a:pPr marL="0" indent="0">
              <a:buNone/>
            </a:pPr>
            <a:r>
              <a:rPr lang="en-US" sz="1200" b="1" i="1" dirty="0"/>
              <a:t>How do they find information for Macedonia?</a:t>
            </a:r>
          </a:p>
          <a:p>
            <a:pPr marL="179388" indent="-179388"/>
            <a:r>
              <a:rPr lang="en-US" sz="1200" dirty="0"/>
              <a:t>The Macedonia Timeless portal is not one of the top hits when searching for tourism and Macedonia.</a:t>
            </a:r>
            <a:r>
              <a:rPr lang="en-US" sz="1200" dirty="0" smtClean="0"/>
              <a:t> There is limited information on the site for specific activities or attractions</a:t>
            </a:r>
          </a:p>
          <a:p>
            <a:pPr marL="0" indent="0">
              <a:buNone/>
            </a:pPr>
            <a:endParaRPr lang="en-US" sz="1200" dirty="0"/>
          </a:p>
          <a:p>
            <a:pPr marL="0" indent="0">
              <a:buNone/>
            </a:pPr>
            <a:r>
              <a:rPr lang="en-US" sz="1200" b="1" i="1" dirty="0"/>
              <a:t>How do they book?</a:t>
            </a:r>
          </a:p>
          <a:p>
            <a:pPr marL="179388" indent="-179388"/>
            <a:r>
              <a:rPr lang="en-US" sz="1200" dirty="0"/>
              <a:t>Not all of the accommodation providers have professional websites or the option to book directly from the website. </a:t>
            </a:r>
          </a:p>
        </p:txBody>
      </p:sp>
      <p:sp>
        <p:nvSpPr>
          <p:cNvPr id="9" name="AutoShape 5"/>
          <p:cNvSpPr>
            <a:spLocks noChangeArrowheads="1"/>
          </p:cNvSpPr>
          <p:nvPr/>
        </p:nvSpPr>
        <p:spPr bwMode="auto">
          <a:xfrm>
            <a:off x="367658" y="780962"/>
            <a:ext cx="1414014" cy="976431"/>
          </a:xfrm>
          <a:prstGeom prst="homePlate">
            <a:avLst>
              <a:gd name="adj" fmla="val 40129"/>
            </a:avLst>
          </a:prstGeom>
          <a:solidFill>
            <a:schemeClr val="accent2">
              <a:lumMod val="20000"/>
              <a:lumOff val="80000"/>
            </a:schemeClr>
          </a:solidFill>
          <a:ln w="19050">
            <a:solidFill>
              <a:schemeClr val="accent2">
                <a:lumMod val="75000"/>
              </a:schemeClr>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Anticipation</a:t>
            </a:r>
          </a:p>
        </p:txBody>
      </p:sp>
      <p:sp>
        <p:nvSpPr>
          <p:cNvPr id="10" name="AutoShape 6"/>
          <p:cNvSpPr>
            <a:spLocks noChangeArrowheads="1"/>
          </p:cNvSpPr>
          <p:nvPr/>
        </p:nvSpPr>
        <p:spPr bwMode="auto">
          <a:xfrm>
            <a:off x="1510666" y="780962"/>
            <a:ext cx="1613221"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to place</a:t>
            </a: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bg1"/>
          </a:solidFill>
          <a:ln w="19050">
            <a:solidFill>
              <a:srgbClr val="333300"/>
            </a:solidFill>
            <a:miter lim="800000"/>
            <a:headEnd/>
            <a:tailEnd/>
          </a:ln>
          <a:effectLst/>
        </p:spPr>
        <p:txBody>
          <a:bodyPr anchor="ctr"/>
          <a:lstStyle/>
          <a:p>
            <a:pPr algn="ctr" eaLnBrk="1" hangingPunct="1"/>
            <a:r>
              <a:rPr lang="en-US" sz="1400" b="1" dirty="0">
                <a:solidFill>
                  <a:schemeClr val="tx1">
                    <a:lumMod val="95000"/>
                    <a:lumOff val="5000"/>
                  </a:schemeClr>
                </a:solidFill>
                <a:latin typeface="Times New Roman" pitchFamily="18" charset="0"/>
              </a:rPr>
              <a:t>Destination Experience</a:t>
            </a: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back</a:t>
            </a: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42809149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13123</TotalTime>
  <Words>3523</Words>
  <Application>Microsoft Office PowerPoint</Application>
  <PresentationFormat>On-screen Show (4:3)</PresentationFormat>
  <Paragraphs>407</Paragraphs>
  <Slides>22</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Times New Roman</vt:lpstr>
      <vt:lpstr>Office Theme</vt:lpstr>
      <vt:lpstr>Regional Short Break tourists   Ideal Traveler Profile: Ivan and Gabriela &amp; Visitor Experience  Value Chain Analysis  (VCA)</vt:lpstr>
      <vt:lpstr>Regional short break tourists   Ideal Traveler Profile: Ivan and Gabriela  &amp; Visitor Experience  Value Chain Analysis  (VCA)</vt:lpstr>
      <vt:lpstr>PowerPoint Presentation</vt:lpstr>
      <vt:lpstr>PowerPoint Presentation</vt:lpstr>
      <vt:lpstr>PowerPoint Presentation</vt:lpstr>
      <vt:lpstr>Regional short break tourists   Ideal Traveler Profile: Ivan and Gabriela &amp; Visitor Experience  Value Chain Analysis  (VCA)</vt:lpstr>
      <vt:lpstr>Regional short break tourists: ANTICIPATION</vt:lpstr>
      <vt:lpstr>Regional short break tourists: ANTICIPATION</vt:lpstr>
      <vt:lpstr>Regional short break tourists: ANTICIPATION</vt:lpstr>
      <vt:lpstr>Regional short break tourists: TRAVEL TO</vt:lpstr>
      <vt:lpstr>Regional short break tourists: TRAVEL TO</vt:lpstr>
      <vt:lpstr>Regional short break tourists: DESTINATION EXPERIENCE</vt:lpstr>
      <vt:lpstr>Regional short break tourists: DESTINATION EXPERIENCE</vt:lpstr>
      <vt:lpstr>Regional short break tourists: DESTINATION EXPERIENCE</vt:lpstr>
      <vt:lpstr>Regional short break tourists: DESTINATION EXPERIENCE</vt:lpstr>
      <vt:lpstr>Regional short break tourists: DESTINATION EXPERIENCE</vt:lpstr>
      <vt:lpstr>Regional short break tourists: DESTINATION EXPERIENCE</vt:lpstr>
      <vt:lpstr>Regional short break tourists: DESTINATION EXPERIENCE</vt:lpstr>
      <vt:lpstr>Regional short break tourists: DESTINATION EXPERIENCE</vt:lpstr>
      <vt:lpstr>Regional short break tourists: TRAVEL BACK</vt:lpstr>
      <vt:lpstr>Regional short break tourists: DESTINATION EXPERIENCE</vt:lpstr>
      <vt:lpstr>Regional short break  tourists: DESTINATION EXPERIENCE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Milena Nikolova</dc:creator>
  <cp:lastModifiedBy>Melissa Rekas</cp:lastModifiedBy>
  <cp:revision>80</cp:revision>
  <dcterms:created xsi:type="dcterms:W3CDTF">2016-06-27T15:30:53Z</dcterms:created>
  <dcterms:modified xsi:type="dcterms:W3CDTF">2016-07-21T13:54:50Z</dcterms:modified>
</cp:coreProperties>
</file>