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60" r:id="rId2"/>
    <p:sldId id="261" r:id="rId3"/>
    <p:sldId id="256" r:id="rId4"/>
    <p:sldId id="257" r:id="rId5"/>
    <p:sldId id="262" r:id="rId6"/>
    <p:sldId id="259" r:id="rId7"/>
    <p:sldId id="263" r:id="rId8"/>
    <p:sldId id="266" r:id="rId9"/>
    <p:sldId id="264" r:id="rId10"/>
    <p:sldId id="267" r:id="rId11"/>
    <p:sldId id="268" r:id="rId12"/>
    <p:sldId id="265" r:id="rId13"/>
    <p:sldId id="269" r:id="rId14"/>
    <p:sldId id="272" r:id="rId15"/>
    <p:sldId id="271" r:id="rId16"/>
    <p:sldId id="274" r:id="rId17"/>
    <p:sldId id="275" r:id="rId18"/>
    <p:sldId id="27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863" autoAdjust="0"/>
  </p:normalViewPr>
  <p:slideViewPr>
    <p:cSldViewPr snapToGrid="0" snapToObjects="1">
      <p:cViewPr varScale="1">
        <p:scale>
          <a:sx n="99" d="100"/>
          <a:sy n="99" d="100"/>
        </p:scale>
        <p:origin x="18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EA67D6-36D2-FC46-A042-06706F89FE6C}" type="datetimeFigureOut">
              <a:rPr lang="en-US" smtClean="0"/>
              <a:t>7/21/2016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21A18-0E4E-A04B-BFAB-FFF3E9A423FA}" type="slidenum">
              <a:rPr lang="en-US" smtClean="0"/>
              <a:t>‹#›</a:t>
            </a:fld>
            <a:endParaRPr lang="en-US"/>
          </a:p>
        </p:txBody>
      </p:sp>
    </p:spTree>
    <p:extLst>
      <p:ext uri="{BB962C8B-B14F-4D97-AF65-F5344CB8AC3E}">
        <p14:creationId xmlns:p14="http://schemas.microsoft.com/office/powerpoint/2010/main" val="26308267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1</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2</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3</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4</a:t>
            </a:fld>
            <a:endParaRPr lang="en-US"/>
          </a:p>
        </p:txBody>
      </p:sp>
    </p:spTree>
    <p:extLst>
      <p:ext uri="{BB962C8B-B14F-4D97-AF65-F5344CB8AC3E}">
        <p14:creationId xmlns:p14="http://schemas.microsoft.com/office/powerpoint/2010/main" val="981847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21A18-0E4E-A04B-BFAB-FFF3E9A423FA}" type="slidenum">
              <a:rPr lang="en-US" smtClean="0"/>
              <a:t>5</a:t>
            </a:fld>
            <a:endParaRPr lang="en-US"/>
          </a:p>
        </p:txBody>
      </p:sp>
    </p:spTree>
    <p:extLst>
      <p:ext uri="{BB962C8B-B14F-4D97-AF65-F5344CB8AC3E}">
        <p14:creationId xmlns:p14="http://schemas.microsoft.com/office/powerpoint/2010/main" val="981847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imes New Roman"/>
                <a:cs typeface="Times New Roman"/>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imes New Roman"/>
                <a:cs typeface="Times New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Times New Roman"/>
                <a:cs typeface="Times New Roman"/>
              </a:defRPr>
            </a:lvl1pPr>
          </a:lstStyle>
          <a:p>
            <a:fld id="{0191FC8E-19BC-4146-A8DD-EFE5E1120E2A}" type="datetimeFigureOut">
              <a:rPr lang="en-US" smtClean="0"/>
              <a:pPr/>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Times New Roman"/>
                <a:cs typeface="Times New Roman"/>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395152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135543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4062769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a:cs typeface="Times New Roman"/>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Times New Roman"/>
                <a:cs typeface="Times New Roman"/>
              </a:defRPr>
            </a:lvl1pPr>
            <a:lvl2pPr>
              <a:defRPr>
                <a:latin typeface="Times New Roman"/>
                <a:cs typeface="Times New Roman"/>
              </a:defRPr>
            </a:lvl2pPr>
            <a:lvl3pP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Times New Roman"/>
                <a:cs typeface="Times New Roman"/>
              </a:defRPr>
            </a:lvl1pPr>
          </a:lstStyle>
          <a:p>
            <a:fld id="{0191FC8E-19BC-4146-A8DD-EFE5E1120E2A}" type="datetimeFigureOut">
              <a:rPr lang="en-US" smtClean="0"/>
              <a:pPr/>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Times New Roman"/>
                <a:cs typeface="Times New Roman"/>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151453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104476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a:cs typeface="Times New Roman"/>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atin typeface="Times New Roman"/>
                <a:cs typeface="Times New Roman"/>
              </a:defRPr>
            </a:lvl1pPr>
            <a:lvl2pPr>
              <a:defRPr sz="2400">
                <a:latin typeface="Times New Roman"/>
                <a:cs typeface="Times New Roman"/>
              </a:defRPr>
            </a:lvl2pPr>
            <a:lvl3pPr>
              <a:defRPr sz="20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atin typeface="Times New Roman"/>
                <a:cs typeface="Times New Roman"/>
              </a:defRPr>
            </a:lvl1pPr>
            <a:lvl2pPr>
              <a:defRPr sz="2400">
                <a:latin typeface="Times New Roman"/>
                <a:cs typeface="Times New Roman"/>
              </a:defRPr>
            </a:lvl2pPr>
            <a:lvl3pPr>
              <a:defRPr sz="20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Times New Roman"/>
                <a:cs typeface="Times New Roman"/>
              </a:defRPr>
            </a:lvl1pPr>
          </a:lstStyle>
          <a:p>
            <a:fld id="{0191FC8E-19BC-4146-A8DD-EFE5E1120E2A}" type="datetimeFigureOut">
              <a:rPr lang="en-US" smtClean="0"/>
              <a:pPr/>
              <a:t>7/21/2016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Times New Roman"/>
                <a:cs typeface="Times New Roman"/>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2385864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Times New Roman"/>
                <a:cs typeface="Times New Roman"/>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atin typeface="Times New Roman"/>
                <a:cs typeface="Times New Roman"/>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atin typeface="Times New Roman"/>
                <a:cs typeface="Times New Roman"/>
              </a:defRPr>
            </a:lvl1pPr>
            <a:lvl2pPr>
              <a:defRPr sz="1800">
                <a:latin typeface="Times New Roman"/>
                <a:cs typeface="Times New Roman"/>
              </a:defRPr>
            </a:lvl2pPr>
            <a:lvl3pPr>
              <a:defRPr sz="18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800" b="1">
                <a:latin typeface="Times New Roman"/>
                <a:cs typeface="Times New Roman"/>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atin typeface="Times New Roman"/>
                <a:cs typeface="Times New Roman"/>
              </a:defRPr>
            </a:lvl1pPr>
            <a:lvl2pPr>
              <a:defRPr sz="1800">
                <a:latin typeface="Times New Roman"/>
                <a:cs typeface="Times New Roman"/>
              </a:defRPr>
            </a:lvl2pPr>
            <a:lvl3pPr>
              <a:defRPr sz="1800">
                <a:latin typeface="Times New Roman"/>
                <a:cs typeface="Times New Roman"/>
              </a:defRPr>
            </a:lvl3pPr>
            <a:lvl4pPr>
              <a:defRPr sz="1800">
                <a:latin typeface="Times New Roman"/>
                <a:cs typeface="Times New Roman"/>
              </a:defRPr>
            </a:lvl4pPr>
            <a:lvl5pPr>
              <a:defRPr sz="1800">
                <a:latin typeface="Times New Roman"/>
                <a:cs typeface="Times New Roman"/>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sz="1800">
                <a:latin typeface="Times New Roman"/>
                <a:cs typeface="Times New Roman"/>
              </a:defRPr>
            </a:lvl1pPr>
          </a:lstStyle>
          <a:p>
            <a:fld id="{0191FC8E-19BC-4146-A8DD-EFE5E1120E2A}" type="datetimeFigureOut">
              <a:rPr lang="en-US" smtClean="0"/>
              <a:pPr/>
              <a:t>7/21/2016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sz="1800">
                <a:latin typeface="Times New Roman"/>
                <a:cs typeface="Times New Roman"/>
              </a:defRPr>
            </a:lvl1p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sz="1800">
                <a:latin typeface="Times New Roman"/>
                <a:cs typeface="Times New Roman"/>
              </a:defRPr>
            </a:lvl1pPr>
          </a:lstStyle>
          <a:p>
            <a:fld id="{99008777-4F77-AF47-92A4-BCB2EA7BED2F}" type="slidenum">
              <a:rPr lang="en-US" smtClean="0"/>
              <a:pPr/>
              <a:t>‹#›</a:t>
            </a:fld>
            <a:endParaRPr lang="en-US"/>
          </a:p>
        </p:txBody>
      </p:sp>
    </p:spTree>
    <p:extLst>
      <p:ext uri="{BB962C8B-B14F-4D97-AF65-F5344CB8AC3E}">
        <p14:creationId xmlns:p14="http://schemas.microsoft.com/office/powerpoint/2010/main" val="2736205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2407532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2570249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3815663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91FC8E-19BC-4146-A8DD-EFE5E1120E2A}" type="datetimeFigureOut">
              <a:rPr lang="en-US" smtClean="0"/>
              <a:t>7/21/2016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9008777-4F77-AF47-92A4-BCB2EA7BED2F}" type="slidenum">
              <a:rPr lang="en-US" smtClean="0"/>
              <a:t>‹#›</a:t>
            </a:fld>
            <a:endParaRPr lang="en-US"/>
          </a:p>
        </p:txBody>
      </p:sp>
    </p:spTree>
    <p:extLst>
      <p:ext uri="{BB962C8B-B14F-4D97-AF65-F5344CB8AC3E}">
        <p14:creationId xmlns:p14="http://schemas.microsoft.com/office/powerpoint/2010/main" val="2445433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89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3200" kern="1200">
          <a:solidFill>
            <a:schemeClr val="tx1"/>
          </a:solidFill>
          <a:latin typeface="Times New Roman"/>
          <a:ea typeface="+mj-ea"/>
          <a:cs typeface="Times New Roman"/>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New Roman"/>
          <a:ea typeface="+mn-ea"/>
          <a:cs typeface="Times New Roman"/>
        </a:defRPr>
      </a:lvl1pPr>
      <a:lvl2pPr marL="742950" indent="-285750" algn="l" defTabSz="457200" rtl="0" eaLnBrk="1" latinLnBrk="0" hangingPunct="1">
        <a:spcBef>
          <a:spcPct val="20000"/>
        </a:spcBef>
        <a:buFont typeface="Arial"/>
        <a:buChar char="–"/>
        <a:defRPr sz="2800" kern="1200">
          <a:solidFill>
            <a:schemeClr val="tx1"/>
          </a:solidFill>
          <a:latin typeface="Times New Roman"/>
          <a:ea typeface="+mn-ea"/>
          <a:cs typeface="Times New Roman"/>
        </a:defRPr>
      </a:lvl2pPr>
      <a:lvl3pPr marL="1143000" indent="-228600" algn="l" defTabSz="457200" rtl="0" eaLnBrk="1" latinLnBrk="0" hangingPunct="1">
        <a:spcBef>
          <a:spcPct val="20000"/>
        </a:spcBef>
        <a:buFont typeface="Arial"/>
        <a:buChar char="•"/>
        <a:defRPr sz="2400" kern="1200">
          <a:solidFill>
            <a:schemeClr val="tx1"/>
          </a:solidFill>
          <a:latin typeface="Times New Roman"/>
          <a:ea typeface="+mn-ea"/>
          <a:cs typeface="Times New Roman"/>
        </a:defRPr>
      </a:lvl3pPr>
      <a:lvl4pPr marL="1600200" indent="-228600" algn="l" defTabSz="457200" rtl="0" eaLnBrk="1" latinLnBrk="0" hangingPunct="1">
        <a:spcBef>
          <a:spcPct val="20000"/>
        </a:spcBef>
        <a:buFont typeface="Arial"/>
        <a:buChar char="–"/>
        <a:defRPr sz="2000" kern="1200">
          <a:solidFill>
            <a:schemeClr val="tx1"/>
          </a:solidFill>
          <a:latin typeface="Times New Roman"/>
          <a:ea typeface="+mn-ea"/>
          <a:cs typeface="Times New Roman"/>
        </a:defRPr>
      </a:lvl4pPr>
      <a:lvl5pPr marL="2057400" indent="-228600" algn="l" defTabSz="457200" rtl="0" eaLnBrk="1" latinLnBrk="0" hangingPunct="1">
        <a:spcBef>
          <a:spcPct val="20000"/>
        </a:spcBef>
        <a:buFont typeface="Arial"/>
        <a:buChar char="»"/>
        <a:defRPr sz="20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6615" y="745870"/>
            <a:ext cx="4426069" cy="5347279"/>
          </a:xfrm>
        </p:spPr>
        <p:txBody>
          <a:bodyPr/>
          <a:lstStyle/>
          <a:p>
            <a:r>
              <a:rPr lang="en-US" b="1" dirty="0" smtClean="0"/>
              <a:t>Hard adventure Tourists (freeride)</a:t>
            </a:r>
            <a:br>
              <a:rPr lang="en-US" b="1" dirty="0" smtClean="0"/>
            </a:br>
            <a:r>
              <a:rPr lang="en-US" b="1" dirty="0" smtClean="0"/>
              <a:t/>
            </a:r>
            <a:br>
              <a:rPr lang="en-US" b="1" dirty="0" smtClean="0"/>
            </a:br>
            <a:r>
              <a:rPr lang="en-US" b="1" dirty="0"/>
              <a:t/>
            </a:r>
            <a:br>
              <a:rPr lang="en-US" b="1" dirty="0"/>
            </a:br>
            <a:r>
              <a:rPr lang="en-US" dirty="0" smtClean="0"/>
              <a:t>Ideal </a:t>
            </a:r>
            <a:r>
              <a:rPr lang="en-US" dirty="0"/>
              <a:t>Traveler Profile:</a:t>
            </a:r>
            <a:br>
              <a:rPr lang="en-US" dirty="0"/>
            </a:br>
            <a:r>
              <a:rPr lang="en-US" dirty="0" smtClean="0"/>
              <a:t>Andreas </a:t>
            </a:r>
            <a:br>
              <a:rPr lang="en-US" dirty="0" smtClean="0"/>
            </a:br>
            <a:r>
              <a:rPr lang="en-US" dirty="0" smtClean="0"/>
              <a:t>&amp;</a:t>
            </a:r>
            <a:r>
              <a:rPr lang="en-US" dirty="0"/>
              <a:t/>
            </a:r>
            <a:br>
              <a:rPr lang="en-US" dirty="0"/>
            </a:br>
            <a:r>
              <a:rPr lang="en-US" dirty="0"/>
              <a:t>Visitor Experience </a:t>
            </a:r>
            <a:r>
              <a:rPr lang="en-US" dirty="0" smtClean="0"/>
              <a:t/>
            </a:r>
            <a:br>
              <a:rPr lang="en-US" dirty="0" smtClean="0"/>
            </a:br>
            <a:r>
              <a:rPr lang="en-US" dirty="0" smtClean="0"/>
              <a:t>Value </a:t>
            </a:r>
            <a:r>
              <a:rPr lang="en-US" dirty="0"/>
              <a:t>Chain Analysis</a:t>
            </a:r>
            <a:br>
              <a:rPr lang="en-US" dirty="0"/>
            </a:br>
            <a:r>
              <a:rPr lang="en-US" dirty="0" smtClean="0"/>
              <a:t> (VCA)</a:t>
            </a:r>
            <a:endParaRPr lang="en-US" b="1" dirty="0"/>
          </a:p>
        </p:txBody>
      </p:sp>
      <p:pic>
        <p:nvPicPr>
          <p:cNvPr id="8" name="Picture 7" descr="Freerider.jpg"/>
          <p:cNvPicPr>
            <a:picLocks noChangeAspect="1"/>
          </p:cNvPicPr>
          <p:nvPr/>
        </p:nvPicPr>
        <p:blipFill rotWithShape="1">
          <a:blip r:embed="rId3">
            <a:extLst>
              <a:ext uri="{28A0092B-C50C-407E-A947-70E740481C1C}">
                <a14:useLocalDpi xmlns:a14="http://schemas.microsoft.com/office/drawing/2010/main" val="0"/>
              </a:ext>
            </a:extLst>
          </a:blip>
          <a:srcRect l="20688" r="29221"/>
          <a:stretch/>
        </p:blipFill>
        <p:spPr>
          <a:xfrm>
            <a:off x="94580" y="368300"/>
            <a:ext cx="4580397" cy="6103620"/>
          </a:xfrm>
          <a:prstGeom prst="rect">
            <a:avLst/>
          </a:prstGeom>
        </p:spPr>
      </p:pic>
      <p:pic>
        <p:nvPicPr>
          <p:cNvPr id="4" name="Picture 3"/>
          <p:cNvPicPr/>
          <p:nvPr/>
        </p:nvPicPr>
        <p:blipFill>
          <a:blip r:embed="rId4" cstate="print">
            <a:extLst>
              <a:ext uri="{28A0092B-C50C-407E-A947-70E740481C1C}">
                <a14:useLocalDpi xmlns:a14="http://schemas.microsoft.com/office/drawing/2010/main" val="0"/>
              </a:ext>
            </a:extLst>
          </a:blip>
          <a:stretch>
            <a:fillRect/>
          </a:stretch>
        </p:blipFill>
        <p:spPr>
          <a:xfrm>
            <a:off x="5325587" y="5991325"/>
            <a:ext cx="3781425" cy="746760"/>
          </a:xfrm>
          <a:prstGeom prst="rect">
            <a:avLst/>
          </a:prstGeom>
        </p:spPr>
      </p:pic>
    </p:spTree>
    <p:extLst>
      <p:ext uri="{BB962C8B-B14F-4D97-AF65-F5344CB8AC3E}">
        <p14:creationId xmlns:p14="http://schemas.microsoft.com/office/powerpoint/2010/main" val="3548445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6" name="Content Placeholder 5"/>
          <p:cNvSpPr>
            <a:spLocks noGrp="1"/>
          </p:cNvSpPr>
          <p:nvPr>
            <p:ph sz="half" idx="2"/>
          </p:nvPr>
        </p:nvSpPr>
        <p:spPr>
          <a:xfrm>
            <a:off x="457200" y="2341639"/>
            <a:ext cx="8229600" cy="4354412"/>
          </a:xfrm>
        </p:spPr>
        <p:txBody>
          <a:bodyPr>
            <a:normAutofit/>
          </a:bodyPr>
          <a:lstStyle/>
          <a:p>
            <a:pPr marL="0" indent="0">
              <a:buNone/>
            </a:pPr>
            <a:endParaRPr lang="en-US" sz="1100" b="1" i="1" dirty="0" smtClean="0"/>
          </a:p>
          <a:p>
            <a:pPr marL="0" indent="0">
              <a:buNone/>
            </a:pPr>
            <a:r>
              <a:rPr lang="en-US" sz="1100" b="1" i="1" dirty="0" smtClean="0"/>
              <a:t>Means </a:t>
            </a:r>
            <a:r>
              <a:rPr lang="en-US" sz="1100" b="1" i="1" dirty="0"/>
              <a:t>of travel to Macedonia?</a:t>
            </a:r>
          </a:p>
          <a:p>
            <a:r>
              <a:rPr lang="en-US" sz="1100" dirty="0" smtClean="0"/>
              <a:t>Limited direct flights with European cities</a:t>
            </a:r>
          </a:p>
          <a:p>
            <a:r>
              <a:rPr lang="en-US" sz="1100" dirty="0" smtClean="0"/>
              <a:t>Road accessibility in </a:t>
            </a:r>
            <a:r>
              <a:rPr lang="en-US" sz="1100" dirty="0" err="1" smtClean="0"/>
              <a:t>Kojuf</a:t>
            </a:r>
            <a:r>
              <a:rPr lang="en-US" sz="1100" dirty="0" smtClean="0"/>
              <a:t> mountain area</a:t>
            </a:r>
            <a:br>
              <a:rPr lang="en-US" sz="1100" dirty="0" smtClean="0"/>
            </a:br>
            <a:endParaRPr lang="en-US" sz="1100" dirty="0"/>
          </a:p>
        </p:txBody>
      </p:sp>
      <p:sp>
        <p:nvSpPr>
          <p:cNvPr id="14" name="Title 3"/>
          <p:cNvSpPr>
            <a:spLocks noGrp="1"/>
          </p:cNvSpPr>
          <p:nvPr>
            <p:ph type="title"/>
          </p:nvPr>
        </p:nvSpPr>
        <p:spPr>
          <a:xfrm>
            <a:off x="457200" y="274638"/>
            <a:ext cx="8229600" cy="302608"/>
          </a:xfrm>
        </p:spPr>
        <p:txBody>
          <a:bodyPr>
            <a:normAutofit fontScale="90000"/>
          </a:bodyPr>
          <a:lstStyle/>
          <a:p>
            <a:r>
              <a:rPr lang="en-US" b="1" dirty="0"/>
              <a:t>Hard adventure tourists </a:t>
            </a:r>
            <a:r>
              <a:rPr lang="en-US" b="1" dirty="0" smtClean="0"/>
              <a:t>(</a:t>
            </a:r>
            <a:r>
              <a:rPr lang="en-US" b="1" dirty="0"/>
              <a:t>Freeride</a:t>
            </a:r>
            <a:r>
              <a:rPr lang="en-US" b="1" dirty="0" smtClean="0"/>
              <a:t>)</a:t>
            </a:r>
            <a:r>
              <a:rPr lang="en-US" b="1" dirty="0"/>
              <a:t>: TRAVEL </a:t>
            </a:r>
            <a:r>
              <a:rPr lang="en-US" b="1" dirty="0" smtClean="0"/>
              <a:t>TO</a:t>
            </a:r>
            <a:endParaRPr lang="en-US" dirty="0"/>
          </a:p>
        </p:txBody>
      </p:sp>
      <p:sp>
        <p:nvSpPr>
          <p:cNvPr id="15"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6" name="AutoShape 6"/>
          <p:cNvSpPr>
            <a:spLocks noChangeArrowheads="1"/>
          </p:cNvSpPr>
          <p:nvPr/>
        </p:nvSpPr>
        <p:spPr bwMode="auto">
          <a:xfrm>
            <a:off x="1510666" y="780962"/>
            <a:ext cx="1613221" cy="976431"/>
          </a:xfrm>
          <a:prstGeom prst="chevron">
            <a:avLst>
              <a:gd name="adj" fmla="val 4265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7"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8"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9"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4588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a:t>
            </a:r>
            <a:r>
              <a:rPr lang="en-US" b="1" dirty="0" smtClean="0"/>
              <a:t>(</a:t>
            </a:r>
            <a:r>
              <a:rPr lang="en-US" b="1" dirty="0"/>
              <a:t>Freeride</a:t>
            </a:r>
            <a:r>
              <a:rPr lang="en-US" b="1" dirty="0" smtClean="0"/>
              <a:t>)</a:t>
            </a:r>
            <a:r>
              <a:rPr lang="en-US" b="1" dirty="0"/>
              <a:t>: DESTINATION </a:t>
            </a:r>
            <a:r>
              <a:rPr lang="en-US" b="1" dirty="0" smtClean="0"/>
              <a:t>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How long do they stay</a:t>
            </a:r>
            <a:r>
              <a:rPr lang="en-US" sz="1200" b="1" i="1" dirty="0" smtClean="0"/>
              <a:t>?</a:t>
            </a:r>
          </a:p>
          <a:p>
            <a:r>
              <a:rPr lang="en-US" sz="1200" dirty="0" smtClean="0"/>
              <a:t>They usually like spending 7 days depending on vacation time and ability to be away from home/ work. </a:t>
            </a:r>
          </a:p>
          <a:p>
            <a:pPr marL="0" indent="0">
              <a:buNone/>
            </a:pPr>
            <a:endParaRPr lang="en-US" sz="1200" dirty="0"/>
          </a:p>
          <a:p>
            <a:pPr marL="0" indent="0">
              <a:buNone/>
            </a:pPr>
            <a:r>
              <a:rPr lang="en-US" sz="1200" b="1" i="1" dirty="0"/>
              <a:t>Where do they stay (locations)</a:t>
            </a:r>
            <a:r>
              <a:rPr lang="en-US" sz="1200" b="1" i="1" dirty="0" smtClean="0"/>
              <a:t>?</a:t>
            </a:r>
          </a:p>
          <a:p>
            <a:r>
              <a:rPr lang="en-US" sz="1200" dirty="0" smtClean="0"/>
              <a:t>They stay in accommodation in skiing area and have the ability to choose from different options</a:t>
            </a:r>
            <a:endParaRPr lang="en-US" sz="1200" dirty="0"/>
          </a:p>
          <a:p>
            <a:pPr marL="0" indent="0">
              <a:buNone/>
            </a:pPr>
            <a:endParaRPr lang="en-US" sz="1200" b="1" i="1" dirty="0" smtClean="0"/>
          </a:p>
          <a:p>
            <a:pPr marL="0" indent="0">
              <a:buNone/>
            </a:pPr>
            <a:r>
              <a:rPr lang="en-US" sz="1200" b="1" i="1" dirty="0" smtClean="0"/>
              <a:t>What </a:t>
            </a:r>
            <a:r>
              <a:rPr lang="en-US" sz="1200" b="1" i="1" dirty="0"/>
              <a:t>type of accommodations do they use</a:t>
            </a:r>
            <a:r>
              <a:rPr lang="en-US" sz="1200" b="1" i="1" dirty="0" smtClean="0"/>
              <a:t>?</a:t>
            </a:r>
          </a:p>
          <a:p>
            <a:r>
              <a:rPr lang="en-US" sz="1200" dirty="0" smtClean="0"/>
              <a:t>2-3 star accommodation, B&amp;B or homestay are attractive options one can chose from</a:t>
            </a:r>
          </a:p>
          <a:p>
            <a:r>
              <a:rPr lang="en-US" sz="1200" dirty="0" smtClean="0"/>
              <a:t>Availability of food service at the facility is a must, other options around are a plus</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100" b="1" i="1" dirty="0"/>
              <a:t>How long do they stay?</a:t>
            </a:r>
          </a:p>
          <a:p>
            <a:r>
              <a:rPr lang="en-US" sz="1100" dirty="0"/>
              <a:t>They </a:t>
            </a:r>
            <a:r>
              <a:rPr lang="en-US" sz="1100" dirty="0" smtClean="0"/>
              <a:t>spend between 3-7 </a:t>
            </a:r>
            <a:r>
              <a:rPr lang="en-US" sz="1100" dirty="0"/>
              <a:t>days depending on vacation time and ability to be away from home/ work. </a:t>
            </a:r>
          </a:p>
          <a:p>
            <a:pPr marL="0" indent="0">
              <a:buNone/>
            </a:pPr>
            <a:endParaRPr lang="en-US" sz="1100" b="1" i="1" dirty="0" smtClean="0"/>
          </a:p>
          <a:p>
            <a:pPr marL="0" indent="0">
              <a:buNone/>
            </a:pPr>
            <a:r>
              <a:rPr lang="en-US" sz="1100" b="1" i="1" dirty="0" smtClean="0"/>
              <a:t>Where </a:t>
            </a:r>
            <a:r>
              <a:rPr lang="en-US" sz="1100" b="1" i="1" dirty="0"/>
              <a:t>do they stay (locations)?</a:t>
            </a:r>
          </a:p>
          <a:p>
            <a:r>
              <a:rPr lang="en-US" sz="1100" dirty="0" smtClean="0"/>
              <a:t>If they are in the </a:t>
            </a:r>
            <a:r>
              <a:rPr lang="en-US" sz="1100" dirty="0" err="1" smtClean="0"/>
              <a:t>Popova</a:t>
            </a:r>
            <a:r>
              <a:rPr lang="en-US" sz="1100" dirty="0" smtClean="0"/>
              <a:t> </a:t>
            </a:r>
            <a:r>
              <a:rPr lang="en-US" sz="1100" dirty="0" err="1" smtClean="0"/>
              <a:t>shapka</a:t>
            </a:r>
            <a:r>
              <a:rPr lang="en-US" sz="1100" dirty="0" smtClean="0"/>
              <a:t> area they </a:t>
            </a:r>
            <a:r>
              <a:rPr lang="en-US" sz="1100" dirty="0"/>
              <a:t>stay </a:t>
            </a:r>
            <a:r>
              <a:rPr lang="en-US" sz="1100" dirty="0" smtClean="0"/>
              <a:t>in the area at Bora hotel </a:t>
            </a:r>
          </a:p>
          <a:p>
            <a:r>
              <a:rPr lang="en-US" sz="1100" dirty="0" smtClean="0"/>
              <a:t>If in Bitola area, they stay at </a:t>
            </a:r>
            <a:r>
              <a:rPr lang="en-US" sz="1100" dirty="0" err="1" smtClean="0"/>
              <a:t>Shumski</a:t>
            </a:r>
            <a:r>
              <a:rPr lang="en-US" sz="1100" dirty="0" smtClean="0"/>
              <a:t> </a:t>
            </a:r>
            <a:r>
              <a:rPr lang="en-US" sz="1100" dirty="0" err="1" smtClean="0"/>
              <a:t>feneri</a:t>
            </a:r>
            <a:endParaRPr lang="en-US" sz="1100" dirty="0" smtClean="0"/>
          </a:p>
          <a:p>
            <a:endParaRPr lang="en-US" sz="1100" dirty="0"/>
          </a:p>
          <a:p>
            <a:pPr marL="0" indent="0">
              <a:buNone/>
            </a:pPr>
            <a:r>
              <a:rPr lang="en-US" sz="1100" b="1" i="1" dirty="0" smtClean="0"/>
              <a:t>What </a:t>
            </a:r>
            <a:r>
              <a:rPr lang="en-US" sz="1100" b="1" i="1" dirty="0"/>
              <a:t>type of accommodations do they use?</a:t>
            </a:r>
          </a:p>
          <a:p>
            <a:r>
              <a:rPr lang="en-US" sz="1100" dirty="0" smtClean="0"/>
              <a:t>Currently at the main location in </a:t>
            </a:r>
            <a:r>
              <a:rPr lang="en-US" sz="1100" dirty="0" err="1" smtClean="0"/>
              <a:t>Popova</a:t>
            </a:r>
            <a:r>
              <a:rPr lang="en-US" sz="1100" dirty="0" smtClean="0"/>
              <a:t> </a:t>
            </a:r>
            <a:r>
              <a:rPr lang="en-US" sz="1100" dirty="0" err="1" smtClean="0"/>
              <a:t>shapka</a:t>
            </a:r>
            <a:r>
              <a:rPr lang="en-US" sz="1100" dirty="0" smtClean="0"/>
              <a:t> they stay at a simple hotel (Bora hotel) in the resort area</a:t>
            </a:r>
          </a:p>
          <a:p>
            <a:r>
              <a:rPr lang="en-US" sz="1100" dirty="0" smtClean="0"/>
              <a:t>In the Bitola region they stay at a 3-star hotel</a:t>
            </a:r>
            <a:endParaRPr lang="en-US" sz="11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88297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a:t>
            </a:r>
            <a:r>
              <a:rPr lang="en-US" b="1" dirty="0" smtClean="0"/>
              <a:t>(</a:t>
            </a:r>
            <a:r>
              <a:rPr lang="en-US" b="1" dirty="0"/>
              <a:t>Freeride</a:t>
            </a:r>
            <a:r>
              <a:rPr lang="en-US" b="1" dirty="0" smtClean="0"/>
              <a:t>)</a:t>
            </a:r>
            <a:r>
              <a:rPr lang="en-US" b="1" dirty="0"/>
              <a:t>: DESTINATION </a:t>
            </a:r>
            <a:r>
              <a:rPr lang="en-US" b="1" dirty="0" smtClean="0"/>
              <a:t>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smtClean="0"/>
              <a:t>How </a:t>
            </a:r>
            <a:r>
              <a:rPr lang="en-US" sz="1200" b="1" i="1" dirty="0"/>
              <a:t>do they move around</a:t>
            </a:r>
            <a:r>
              <a:rPr lang="en-US" sz="1200" b="1" i="1" dirty="0" smtClean="0"/>
              <a:t>?</a:t>
            </a:r>
          </a:p>
          <a:p>
            <a:r>
              <a:rPr lang="en-US" sz="1200" dirty="0" smtClean="0"/>
              <a:t>If arriving by plane, they are picked up from airport in van by freeride operator</a:t>
            </a:r>
          </a:p>
          <a:p>
            <a:r>
              <a:rPr lang="en-US" sz="1200" dirty="0" smtClean="0"/>
              <a:t>If coming by road, they drive to the area on their own</a:t>
            </a:r>
          </a:p>
          <a:p>
            <a:r>
              <a:rPr lang="en-US" sz="1200" dirty="0" smtClean="0"/>
              <a:t>CAT transport that is included in their package takes them to to skiing areas every day</a:t>
            </a:r>
          </a:p>
          <a:p>
            <a:pPr marL="0" indent="0">
              <a:buNone/>
            </a:pPr>
            <a:endParaRPr lang="en-US" sz="1200" b="1" i="1" dirty="0"/>
          </a:p>
          <a:p>
            <a:pPr marL="0" indent="0">
              <a:buNone/>
            </a:pPr>
            <a:r>
              <a:rPr lang="en-US" sz="1200" b="1" i="1" dirty="0" smtClean="0"/>
              <a:t>What </a:t>
            </a:r>
            <a:r>
              <a:rPr lang="en-US" sz="1200" b="1" i="1" dirty="0"/>
              <a:t>activities do they engage in?  (How they book them, i.e. </a:t>
            </a:r>
            <a:r>
              <a:rPr lang="en-US" sz="1200" b="1" i="1" dirty="0" err="1"/>
              <a:t>Viator</a:t>
            </a:r>
            <a:r>
              <a:rPr lang="en-US" sz="1200" b="1" i="1" dirty="0"/>
              <a:t>?</a:t>
            </a:r>
            <a:r>
              <a:rPr lang="en-US" sz="1200" b="1" i="1" dirty="0" smtClean="0"/>
              <a:t>)</a:t>
            </a:r>
          </a:p>
          <a:p>
            <a:r>
              <a:rPr lang="en-US" sz="1200" dirty="0" smtClean="0"/>
              <a:t>They buy a package (per day) that includes everything they need: accommodation, food, CAT transport to skiing areas, experienced guide and instructor</a:t>
            </a:r>
          </a:p>
          <a:p>
            <a:r>
              <a:rPr lang="en-US" sz="1200" dirty="0" smtClean="0"/>
              <a:t>There are different food options that meet the needs of travelers with dietary restrictions</a:t>
            </a:r>
          </a:p>
          <a:p>
            <a:r>
              <a:rPr lang="en-US" sz="1200" dirty="0" smtClean="0"/>
              <a:t>There are options to buy add-ons such as renting gear</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smtClean="0"/>
              <a:t>How </a:t>
            </a:r>
            <a:r>
              <a:rPr lang="en-US" sz="1200" b="1" i="1" dirty="0"/>
              <a:t>do they move around?</a:t>
            </a:r>
          </a:p>
          <a:p>
            <a:r>
              <a:rPr lang="en-US" sz="1200" dirty="0"/>
              <a:t>If arriving by plane, they are picked up from airport in van by freeride operator</a:t>
            </a:r>
          </a:p>
          <a:p>
            <a:r>
              <a:rPr lang="en-US" sz="1200" dirty="0"/>
              <a:t>If coming by road, they drive to the area on their </a:t>
            </a:r>
            <a:r>
              <a:rPr lang="en-US" sz="1200" dirty="0" smtClean="0"/>
              <a:t>own but road access to </a:t>
            </a:r>
            <a:r>
              <a:rPr lang="en-US" sz="1200" dirty="0" err="1" smtClean="0"/>
              <a:t>Kojuf</a:t>
            </a:r>
            <a:r>
              <a:rPr lang="en-US" sz="1200" dirty="0" smtClean="0"/>
              <a:t> mountain is problematic</a:t>
            </a:r>
            <a:endParaRPr lang="en-US" sz="1200" dirty="0"/>
          </a:p>
          <a:p>
            <a:r>
              <a:rPr lang="en-US" sz="1200" dirty="0"/>
              <a:t>CAT transport that is included in their package takes them to to skiing areas every day</a:t>
            </a:r>
          </a:p>
          <a:p>
            <a:pPr marL="0" indent="0">
              <a:buNone/>
            </a:pPr>
            <a:endParaRPr lang="en-US" sz="1200" b="1" i="1" dirty="0" smtClean="0"/>
          </a:p>
          <a:p>
            <a:pPr marL="0" indent="0">
              <a:buNone/>
            </a:pPr>
            <a:r>
              <a:rPr lang="en-US" sz="1200" b="1" i="1" dirty="0" smtClean="0"/>
              <a:t>What </a:t>
            </a:r>
            <a:r>
              <a:rPr lang="en-US" sz="1200" b="1" i="1" dirty="0"/>
              <a:t>activities do they engage in?  (How they book them, i.e. </a:t>
            </a:r>
            <a:r>
              <a:rPr lang="en-US" sz="1200" b="1" i="1" dirty="0" err="1"/>
              <a:t>Viator</a:t>
            </a:r>
            <a:r>
              <a:rPr lang="en-US" sz="1200" b="1" i="1" dirty="0"/>
              <a:t>?)</a:t>
            </a:r>
          </a:p>
          <a:p>
            <a:r>
              <a:rPr lang="en-US" sz="1200" dirty="0"/>
              <a:t>They buy a package (per day) that includes everything they need: accommodation, food, CAT transport to skiing areas, experienced guide and instructor</a:t>
            </a:r>
          </a:p>
          <a:p>
            <a:r>
              <a:rPr lang="en-US" sz="1200" dirty="0" smtClean="0"/>
              <a:t>In the main location there is no food diversity and limited ability to address dietary restrictions</a:t>
            </a:r>
            <a:endParaRPr lang="en-US" sz="1200" dirty="0"/>
          </a:p>
          <a:p>
            <a:r>
              <a:rPr lang="en-US" sz="1200" dirty="0"/>
              <a:t>There are options to buy add-ons such as renting gear</a:t>
            </a:r>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207412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a:t>
            </a:r>
            <a:r>
              <a:rPr lang="en-US" b="1" dirty="0" smtClean="0"/>
              <a:t>(</a:t>
            </a:r>
            <a:r>
              <a:rPr lang="en-US" b="1" dirty="0"/>
              <a:t>Freeride</a:t>
            </a:r>
            <a:r>
              <a:rPr lang="en-US" b="1" dirty="0" smtClean="0"/>
              <a:t>)</a:t>
            </a:r>
            <a:r>
              <a:rPr lang="en-US" b="1" dirty="0"/>
              <a:t>: DESTINATION </a:t>
            </a:r>
            <a:r>
              <a:rPr lang="en-US" b="1" dirty="0" smtClean="0"/>
              <a:t>EXPERIENCE</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fontScale="92500"/>
          </a:bodyPr>
          <a:lstStyle/>
          <a:p>
            <a:pPr marL="0" indent="0">
              <a:buNone/>
            </a:pPr>
            <a:r>
              <a:rPr lang="en-US" sz="1200" b="1" i="1" dirty="0" smtClean="0"/>
              <a:t>What </a:t>
            </a:r>
            <a:r>
              <a:rPr lang="en-US" sz="1200" b="1" i="1" dirty="0"/>
              <a:t>attractions do they visit</a:t>
            </a:r>
            <a:r>
              <a:rPr lang="en-US" sz="1200" b="1" i="1" dirty="0" smtClean="0"/>
              <a:t>?</a:t>
            </a:r>
          </a:p>
          <a:p>
            <a:r>
              <a:rPr lang="en-US" sz="1200" dirty="0" smtClean="0"/>
              <a:t>They go freeride in different location in the mountain depending on weather and snow conditions</a:t>
            </a:r>
          </a:p>
          <a:p>
            <a:r>
              <a:rPr lang="en-US" sz="1200" dirty="0" smtClean="0"/>
              <a:t>They receive excellent transport services (CAT vehicles) and other support services</a:t>
            </a:r>
          </a:p>
          <a:p>
            <a:endParaRPr lang="en-US" sz="1200" dirty="0"/>
          </a:p>
          <a:p>
            <a:pPr marL="0" indent="0">
              <a:buNone/>
            </a:pPr>
            <a:r>
              <a:rPr lang="en-US" sz="1200" b="1" i="1" dirty="0"/>
              <a:t>Where and what do they eat (package or not)</a:t>
            </a:r>
            <a:r>
              <a:rPr lang="en-US" sz="1200" b="1" i="1" dirty="0" smtClean="0"/>
              <a:t>?</a:t>
            </a:r>
          </a:p>
          <a:p>
            <a:r>
              <a:rPr lang="en-US" sz="1200" dirty="0" smtClean="0"/>
              <a:t>They have food options included in price package</a:t>
            </a:r>
          </a:p>
          <a:p>
            <a:r>
              <a:rPr lang="en-US" sz="1200" dirty="0" smtClean="0"/>
              <a:t>They have the option to choose where to eat based on convenience and opportunity to try something new. They eat mainly at the accommodation facility but have the ability to try different places during their trips except for breakfast, which is included in their package.</a:t>
            </a:r>
          </a:p>
          <a:p>
            <a:r>
              <a:rPr lang="en-US" sz="1200" dirty="0" smtClean="0"/>
              <a:t> </a:t>
            </a:r>
            <a:endParaRPr lang="en-US" sz="1200" dirty="0"/>
          </a:p>
          <a:p>
            <a:pPr marL="0" indent="0">
              <a:buNone/>
            </a:pPr>
            <a:r>
              <a:rPr lang="en-US" sz="1200" b="1" i="1" dirty="0"/>
              <a:t>Are they guided/ unguided and independent/ group</a:t>
            </a:r>
            <a:r>
              <a:rPr lang="en-US" sz="1200" b="1" i="1" dirty="0" smtClean="0"/>
              <a:t>?</a:t>
            </a:r>
          </a:p>
          <a:p>
            <a:r>
              <a:rPr lang="en-US" sz="1200" dirty="0" smtClean="0"/>
              <a:t>They join a group of other skiers at the destination and move around ins mall groups always accompanied by an instructor</a:t>
            </a:r>
          </a:p>
          <a:p>
            <a:endParaRPr lang="en-US" sz="1200" dirty="0"/>
          </a:p>
          <a:p>
            <a:pPr marL="0" indent="0">
              <a:buNone/>
            </a:pPr>
            <a:r>
              <a:rPr lang="en-US" sz="1200" b="1" i="1" dirty="0"/>
              <a:t>How much do they spend? </a:t>
            </a:r>
            <a:endParaRPr lang="en-US" sz="1200" b="1" i="1" dirty="0" smtClean="0"/>
          </a:p>
          <a:p>
            <a:r>
              <a:rPr lang="en-US" sz="1200" dirty="0" smtClean="0"/>
              <a:t>The total amount they spend </a:t>
            </a:r>
            <a:r>
              <a:rPr lang="is-IS" sz="1200" dirty="0" smtClean="0"/>
              <a:t>(without airfare) is 1,050-2,000 Euro per person for a seven-day trip and includes lodging, food, private transportation, local support services and miscellaneous expences. </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fontScale="92500"/>
          </a:bodyPr>
          <a:lstStyle/>
          <a:p>
            <a:pPr marL="0" indent="0">
              <a:buNone/>
            </a:pPr>
            <a:r>
              <a:rPr lang="en-US" sz="1200" b="1" i="1" dirty="0" smtClean="0"/>
              <a:t>What </a:t>
            </a:r>
            <a:r>
              <a:rPr lang="en-US" sz="1200" b="1" i="1" dirty="0"/>
              <a:t>attractions do they visit?</a:t>
            </a:r>
          </a:p>
          <a:p>
            <a:r>
              <a:rPr lang="en-US" sz="1200" dirty="0" smtClean="0"/>
              <a:t>They go freeride in different locations in the mountain depending on weather and snow conditions</a:t>
            </a:r>
          </a:p>
          <a:p>
            <a:r>
              <a:rPr lang="en-US" sz="1200" dirty="0" smtClean="0"/>
              <a:t>There are frequent problems with CAT equipment and other services at current operations that damages the experience</a:t>
            </a:r>
            <a:endParaRPr lang="en-US" sz="1200" dirty="0"/>
          </a:p>
          <a:p>
            <a:pPr marL="0" indent="0">
              <a:buNone/>
            </a:pPr>
            <a:endParaRPr lang="en-US" sz="1200" dirty="0"/>
          </a:p>
          <a:p>
            <a:pPr marL="0" indent="0">
              <a:buNone/>
            </a:pPr>
            <a:r>
              <a:rPr lang="en-US" sz="1200" b="1" i="1" dirty="0"/>
              <a:t>Where and what do they eat (package or not)?</a:t>
            </a:r>
          </a:p>
          <a:p>
            <a:r>
              <a:rPr lang="en-US" sz="1200" dirty="0"/>
              <a:t>They have food options included in price </a:t>
            </a:r>
            <a:r>
              <a:rPr lang="en-US" sz="1200" dirty="0" smtClean="0"/>
              <a:t>package but food options are limited and poor quality (focus is on </a:t>
            </a:r>
            <a:endParaRPr lang="en-US" sz="1200" dirty="0"/>
          </a:p>
          <a:p>
            <a:endParaRPr lang="en-US" sz="1200" dirty="0"/>
          </a:p>
          <a:p>
            <a:pPr marL="0" indent="0">
              <a:buNone/>
            </a:pPr>
            <a:r>
              <a:rPr lang="en-US" sz="1200" b="1" i="1" dirty="0"/>
              <a:t>Are they guided/ unguided and independent/ group?</a:t>
            </a:r>
          </a:p>
          <a:p>
            <a:r>
              <a:rPr lang="en-US" sz="1200" dirty="0"/>
              <a:t>They join a group of other skiers at the destination and move around together always accompanied by an </a:t>
            </a:r>
            <a:r>
              <a:rPr lang="en-US" sz="1200" dirty="0" smtClean="0"/>
              <a:t>instructor</a:t>
            </a:r>
          </a:p>
          <a:p>
            <a:r>
              <a:rPr lang="en-US" sz="1200" dirty="0" smtClean="0"/>
              <a:t>In the main location (</a:t>
            </a:r>
            <a:r>
              <a:rPr lang="en-US" sz="1200" dirty="0" err="1" smtClean="0"/>
              <a:t>Popova</a:t>
            </a:r>
            <a:r>
              <a:rPr lang="en-US" sz="1200" dirty="0" smtClean="0"/>
              <a:t> </a:t>
            </a:r>
            <a:r>
              <a:rPr lang="en-US" sz="1200" dirty="0" err="1" smtClean="0"/>
              <a:t>shapka</a:t>
            </a:r>
            <a:r>
              <a:rPr lang="en-US" sz="1200" dirty="0" smtClean="0"/>
              <a:t>) there is perception that groups are too large and quality of service for price is not good</a:t>
            </a:r>
            <a:endParaRPr lang="en-US" sz="1200" dirty="0"/>
          </a:p>
          <a:p>
            <a:pPr marL="0" indent="0">
              <a:buNone/>
            </a:pPr>
            <a:endParaRPr lang="en-US" sz="1200" b="1" i="1" dirty="0" smtClean="0"/>
          </a:p>
          <a:p>
            <a:pPr marL="0" indent="0">
              <a:buNone/>
            </a:pPr>
            <a:r>
              <a:rPr lang="en-US" sz="1200" b="1" i="1" dirty="0" smtClean="0"/>
              <a:t>How </a:t>
            </a:r>
            <a:r>
              <a:rPr lang="en-US" sz="1200" b="1" i="1" dirty="0"/>
              <a:t>much do they spend? </a:t>
            </a:r>
          </a:p>
          <a:p>
            <a:r>
              <a:rPr lang="en-US" sz="1200" dirty="0"/>
              <a:t>The total amount they spend </a:t>
            </a:r>
            <a:r>
              <a:rPr lang="is-IS" sz="1200" dirty="0"/>
              <a:t>(without airfare) is </a:t>
            </a:r>
            <a:r>
              <a:rPr lang="is-IS" sz="1200" dirty="0" smtClean="0"/>
              <a:t>between 750 and 1,750 </a:t>
            </a:r>
            <a:r>
              <a:rPr lang="is-IS" sz="1200" dirty="0"/>
              <a:t>Euro per person for </a:t>
            </a:r>
            <a:r>
              <a:rPr lang="is-IS" sz="1200" dirty="0" smtClean="0"/>
              <a:t>a three- to seven-day </a:t>
            </a:r>
            <a:r>
              <a:rPr lang="is-IS" sz="1200" dirty="0"/>
              <a:t>trip and </a:t>
            </a:r>
            <a:r>
              <a:rPr lang="is-IS" sz="1200" dirty="0" smtClean="0"/>
              <a:t>includes </a:t>
            </a:r>
            <a:r>
              <a:rPr lang="is-IS" sz="1200" dirty="0"/>
              <a:t>lodging, food, private transportation, local support services and miscellaneous expences. </a:t>
            </a: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152338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a:t>
            </a:r>
            <a:r>
              <a:rPr lang="en-US" b="1" dirty="0" smtClean="0"/>
              <a:t>(</a:t>
            </a:r>
            <a:r>
              <a:rPr lang="en-US" b="1" dirty="0"/>
              <a:t>Freeride</a:t>
            </a:r>
            <a:r>
              <a:rPr lang="en-US" b="1" dirty="0" smtClean="0"/>
              <a:t>)</a:t>
            </a:r>
            <a:r>
              <a:rPr lang="en-US" b="1" dirty="0"/>
              <a:t>: DESTINATION </a:t>
            </a:r>
            <a:r>
              <a:rPr lang="en-US" b="1" dirty="0" smtClean="0"/>
              <a:t>EXPERIENCE</a:t>
            </a:r>
            <a:endParaRPr lang="en-US"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
        <p:nvSpPr>
          <p:cNvPr id="16"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17" name="Content Placeholder 5"/>
          <p:cNvSpPr>
            <a:spLocks noGrp="1"/>
          </p:cNvSpPr>
          <p:nvPr>
            <p:ph sz="half" idx="2"/>
          </p:nvPr>
        </p:nvSpPr>
        <p:spPr>
          <a:xfrm>
            <a:off x="457200" y="2341639"/>
            <a:ext cx="8229600" cy="4354412"/>
          </a:xfrm>
        </p:spPr>
        <p:txBody>
          <a:bodyPr>
            <a:normAutofit/>
          </a:bodyPr>
          <a:lstStyle/>
          <a:p>
            <a:pPr marL="0" indent="0">
              <a:buNone/>
            </a:pPr>
            <a:endParaRPr lang="en-US" sz="1100" dirty="0"/>
          </a:p>
          <a:p>
            <a:pPr marL="0" indent="0">
              <a:buNone/>
            </a:pPr>
            <a:endParaRPr lang="en-US" sz="1100" b="1" i="1" dirty="0" smtClean="0"/>
          </a:p>
          <a:p>
            <a:pPr marL="0" indent="0">
              <a:buNone/>
            </a:pPr>
            <a:r>
              <a:rPr lang="en-US" sz="1100" b="1" i="1" dirty="0" smtClean="0"/>
              <a:t>What </a:t>
            </a:r>
            <a:r>
              <a:rPr lang="en-US" sz="1100" b="1" i="1" dirty="0"/>
              <a:t>activities do they engage in?  (How they book them, i.e. </a:t>
            </a:r>
            <a:r>
              <a:rPr lang="en-US" sz="1100" b="1" i="1" dirty="0" err="1"/>
              <a:t>Viator</a:t>
            </a:r>
            <a:r>
              <a:rPr lang="en-US" sz="1100" b="1" i="1" dirty="0"/>
              <a:t>?)</a:t>
            </a:r>
          </a:p>
          <a:p>
            <a:r>
              <a:rPr lang="en-US" sz="1100" dirty="0" smtClean="0"/>
              <a:t>Very limited options to engage in freestyle skiing despite prime conditions in region and almost non-existent competition</a:t>
            </a:r>
          </a:p>
          <a:p>
            <a:r>
              <a:rPr lang="en-US" sz="1100" dirty="0" smtClean="0"/>
              <a:t>Limited flexibility in available options and packages</a:t>
            </a:r>
          </a:p>
          <a:p>
            <a:pPr marL="0" indent="0">
              <a:buNone/>
            </a:pPr>
            <a:endParaRPr lang="en-US" sz="1100" dirty="0"/>
          </a:p>
          <a:p>
            <a:pPr marL="0" indent="0">
              <a:buNone/>
            </a:pPr>
            <a:endParaRPr lang="en-US" sz="1100" dirty="0" smtClean="0"/>
          </a:p>
          <a:p>
            <a:pPr marL="0" indent="0">
              <a:buNone/>
            </a:pPr>
            <a:r>
              <a:rPr lang="en-US" sz="1100" i="1" dirty="0" smtClean="0"/>
              <a:t>“There is a huge opportunity in freeride skiing as the ideal freeride conditions are found in mountainous areas between 2,000-2,500 meters above sea level and require a specific terrain that supports CAT skiing. Such conditions are available only in Canada and the Balkans, specifically Macedonia, Kosovo, Bulgaria and Montenegro. In Europe the terrains support only heli-skiing as freeride option but it is awfully expensive and is much more dependent on the weather while CAT skiing is much more accessible and you have more flexibility with weather conditions. Given the cost of getting to Canada for European freeriders the Balkans are the only alternative so the demand is much more than what we offer as capacity now.”</a:t>
            </a:r>
            <a:r>
              <a:rPr lang="en-US" sz="1100" dirty="0" smtClean="0"/>
              <a:t> </a:t>
            </a:r>
            <a:r>
              <a:rPr lang="en-US" sz="1100" dirty="0"/>
              <a:t>– </a:t>
            </a:r>
            <a:r>
              <a:rPr lang="en-US" sz="1100" dirty="0" smtClean="0"/>
              <a:t>freeride skiing specialist and instructor</a:t>
            </a:r>
          </a:p>
          <a:p>
            <a:pPr marL="0" indent="0">
              <a:buNone/>
            </a:pPr>
            <a:endParaRPr lang="en-US" sz="1100" dirty="0"/>
          </a:p>
          <a:p>
            <a:pPr marL="0" indent="0">
              <a:buNone/>
            </a:pPr>
            <a:endParaRPr lang="en-US" sz="1100" dirty="0" smtClean="0"/>
          </a:p>
          <a:p>
            <a:pPr marL="0" indent="0">
              <a:buNone/>
            </a:pPr>
            <a:endParaRPr lang="en-US" sz="1100" dirty="0"/>
          </a:p>
          <a:p>
            <a:pPr marL="0" indent="0">
              <a:buNone/>
            </a:pPr>
            <a:r>
              <a:rPr lang="en-US" sz="1100" b="1" i="1" dirty="0">
                <a:solidFill>
                  <a:srgbClr val="000000"/>
                </a:solidFill>
              </a:rPr>
              <a:t>How much do they spend? </a:t>
            </a:r>
          </a:p>
          <a:p>
            <a:r>
              <a:rPr lang="en-US" sz="1100" dirty="0" smtClean="0">
                <a:solidFill>
                  <a:srgbClr val="000000"/>
                </a:solidFill>
              </a:rPr>
              <a:t>Limited flexibility in packages and limited ability to meet demand due to small number of operations</a:t>
            </a:r>
            <a:endParaRPr lang="en-US" sz="1100" dirty="0">
              <a:solidFill>
                <a:srgbClr val="000000"/>
              </a:solidFill>
            </a:endParaRPr>
          </a:p>
          <a:p>
            <a:r>
              <a:rPr lang="en-US" sz="1100" dirty="0" smtClean="0">
                <a:solidFill>
                  <a:srgbClr val="000000"/>
                </a:solidFill>
              </a:rPr>
              <a:t>Focus on quantity rather than quality damages experience and readiness to spend</a:t>
            </a:r>
            <a:endParaRPr lang="en-US" sz="1100" dirty="0"/>
          </a:p>
          <a:p>
            <a:pPr marL="0" indent="0">
              <a:buNone/>
            </a:pPr>
            <a:endParaRPr lang="en-US" sz="1100" dirty="0" smtClean="0"/>
          </a:p>
        </p:txBody>
      </p:sp>
      <p:sp>
        <p:nvSpPr>
          <p:cNvPr id="14" name="Rounded Rectangle 13"/>
          <p:cNvSpPr/>
          <p:nvPr/>
        </p:nvSpPr>
        <p:spPr>
          <a:xfrm>
            <a:off x="367658" y="3707382"/>
            <a:ext cx="8229600" cy="1167464"/>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8759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a:t>
            </a:r>
            <a:r>
              <a:rPr lang="en-US" b="1" dirty="0" smtClean="0"/>
              <a:t>(</a:t>
            </a:r>
            <a:r>
              <a:rPr lang="en-US" b="1" dirty="0"/>
              <a:t>Freeride</a:t>
            </a:r>
            <a:r>
              <a:rPr lang="en-US" b="1" dirty="0" smtClean="0"/>
              <a:t>)</a:t>
            </a:r>
            <a:r>
              <a:rPr lang="en-US" b="1" dirty="0"/>
              <a:t>: </a:t>
            </a:r>
            <a:r>
              <a:rPr lang="en-US" b="1" dirty="0" smtClean="0"/>
              <a:t>TRAVEL BACK</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smtClean="0"/>
              <a:t>Means of travel back?</a:t>
            </a:r>
          </a:p>
          <a:p>
            <a:r>
              <a:rPr lang="en-US" sz="1200" dirty="0" smtClean="0"/>
              <a:t>Flying, preferably direct from Skopje to home town</a:t>
            </a:r>
            <a:endParaRPr lang="en-US" sz="1200" dirty="0"/>
          </a:p>
          <a:p>
            <a:pPr marL="0" indent="0">
              <a:buNone/>
            </a:pPr>
            <a:endParaRPr lang="en-US" sz="1200" b="1" i="1" dirty="0" smtClean="0"/>
          </a:p>
          <a:p>
            <a:pPr marL="0" indent="0">
              <a:buNone/>
            </a:pPr>
            <a:r>
              <a:rPr lang="en-US" sz="1200" b="1" i="1" dirty="0" smtClean="0"/>
              <a:t>Exit </a:t>
            </a:r>
            <a:r>
              <a:rPr lang="en-US" sz="1200" b="1" i="1" dirty="0"/>
              <a:t>point from Macedonia (land/ air and location</a:t>
            </a:r>
            <a:r>
              <a:rPr lang="en-US" sz="1200" b="1" i="1" dirty="0" smtClean="0"/>
              <a:t>)?</a:t>
            </a:r>
          </a:p>
          <a:p>
            <a:r>
              <a:rPr lang="is-IS" sz="1200" dirty="0" smtClean="0"/>
              <a:t>Airport in Skopje or by road if driving</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Means of travel back?</a:t>
            </a:r>
          </a:p>
          <a:p>
            <a:r>
              <a:rPr lang="en-US" sz="1200" dirty="0" smtClean="0"/>
              <a:t>Return to Skopje to fly out home; </a:t>
            </a:r>
          </a:p>
          <a:p>
            <a:endParaRPr lang="en-US" sz="1200" dirty="0"/>
          </a:p>
          <a:p>
            <a:pPr marL="0" indent="0">
              <a:buNone/>
            </a:pPr>
            <a:r>
              <a:rPr lang="en-US" sz="1200" b="1" i="1" dirty="0"/>
              <a:t>Exit point from Macedonia (land/ air and location)?</a:t>
            </a:r>
          </a:p>
          <a:p>
            <a:r>
              <a:rPr lang="is-IS" sz="1200" dirty="0"/>
              <a:t>Airport in Skopje or by road if driving</a:t>
            </a: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noFill/>
          <a:ln w="19050">
            <a:solidFill>
              <a:schemeClr val="tx1"/>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accent2">
              <a:lumMod val="20000"/>
              <a:lumOff val="80000"/>
            </a:schemeClr>
          </a:solidFill>
          <a:ln w="19050">
            <a:solidFill>
              <a:schemeClr val="accent2">
                <a:lumMod val="50000"/>
              </a:schemeClr>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073739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6"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a:t>Means of travel </a:t>
            </a:r>
            <a:r>
              <a:rPr lang="en-US" sz="1100" b="1" i="1" dirty="0" smtClean="0"/>
              <a:t>back?</a:t>
            </a:r>
            <a:endParaRPr lang="en-US" sz="1100" b="1" i="1" dirty="0"/>
          </a:p>
          <a:p>
            <a:r>
              <a:rPr lang="en-US" sz="1100" dirty="0" smtClean="0"/>
              <a:t>Limited direct flights with European cities</a:t>
            </a:r>
            <a:br>
              <a:rPr lang="en-US" sz="1100" dirty="0" smtClean="0"/>
            </a:br>
            <a:endParaRPr lang="en-US" sz="1100" dirty="0"/>
          </a:p>
        </p:txBody>
      </p:sp>
      <p:sp>
        <p:nvSpPr>
          <p:cNvPr id="14" name="Title 3"/>
          <p:cNvSpPr>
            <a:spLocks noGrp="1"/>
          </p:cNvSpPr>
          <p:nvPr>
            <p:ph type="title"/>
          </p:nvPr>
        </p:nvSpPr>
        <p:spPr>
          <a:xfrm>
            <a:off x="457200" y="274638"/>
            <a:ext cx="8229600" cy="302608"/>
          </a:xfrm>
        </p:spPr>
        <p:txBody>
          <a:bodyPr>
            <a:normAutofit fontScale="90000"/>
          </a:bodyPr>
          <a:lstStyle/>
          <a:p>
            <a:r>
              <a:rPr lang="en-US" b="1" dirty="0"/>
              <a:t>Hard adventure tourists </a:t>
            </a:r>
            <a:r>
              <a:rPr lang="en-US" b="1" dirty="0" smtClean="0"/>
              <a:t>(</a:t>
            </a:r>
            <a:r>
              <a:rPr lang="en-US" b="1" dirty="0"/>
              <a:t>Freeride</a:t>
            </a:r>
            <a:r>
              <a:rPr lang="en-US" b="1" dirty="0" smtClean="0"/>
              <a:t>)</a:t>
            </a:r>
            <a:r>
              <a:rPr lang="en-US" b="1" dirty="0"/>
              <a:t>: TRAVEL </a:t>
            </a:r>
            <a:r>
              <a:rPr lang="en-US" b="1" dirty="0" smtClean="0"/>
              <a:t>BACK</a:t>
            </a:r>
            <a:endParaRPr lang="en-US" dirty="0"/>
          </a:p>
        </p:txBody>
      </p:sp>
      <p:sp>
        <p:nvSpPr>
          <p:cNvPr id="15"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6"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7"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8" name="AutoShape 8"/>
          <p:cNvSpPr>
            <a:spLocks noChangeArrowheads="1"/>
          </p:cNvSpPr>
          <p:nvPr/>
        </p:nvSpPr>
        <p:spPr bwMode="auto">
          <a:xfrm>
            <a:off x="5511194" y="780962"/>
            <a:ext cx="1637464" cy="976431"/>
          </a:xfrm>
          <a:prstGeom prst="chevron">
            <a:avLst>
              <a:gd name="adj" fmla="val 42659"/>
            </a:avLst>
          </a:prstGeom>
          <a:solidFill>
            <a:schemeClr val="accent2">
              <a:lumMod val="20000"/>
              <a:lumOff val="80000"/>
            </a:schemeClr>
          </a:solidFill>
          <a:ln w="19050">
            <a:solidFill>
              <a:srgbClr val="8000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9"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3403841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a:t>
            </a:r>
            <a:r>
              <a:rPr lang="en-US" b="1" dirty="0" smtClean="0"/>
              <a:t>(</a:t>
            </a:r>
            <a:r>
              <a:rPr lang="en-US" b="1" dirty="0"/>
              <a:t>Freeride</a:t>
            </a:r>
            <a:r>
              <a:rPr lang="en-US" b="1" dirty="0" smtClean="0"/>
              <a:t>)</a:t>
            </a:r>
            <a:r>
              <a:rPr lang="en-US" b="1" dirty="0"/>
              <a:t>: </a:t>
            </a:r>
            <a:r>
              <a:rPr lang="en-US" b="1" dirty="0" smtClean="0"/>
              <a:t>RECOLLECTION</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What feedback do they </a:t>
            </a:r>
            <a:r>
              <a:rPr lang="en-US" sz="1200" b="1" i="1" dirty="0" smtClean="0"/>
              <a:t>share?</a:t>
            </a:r>
          </a:p>
          <a:p>
            <a:r>
              <a:rPr lang="en-US" sz="1200" dirty="0" smtClean="0"/>
              <a:t>They are excited about their trip and share positive feedback along with a lot of footage and visuals.</a:t>
            </a:r>
          </a:p>
          <a:p>
            <a:r>
              <a:rPr lang="en-US" sz="1200" dirty="0" smtClean="0"/>
              <a:t>They post their photos and footage in Facebook, Instagram and in forums.</a:t>
            </a:r>
            <a:endParaRPr lang="en-US" sz="1200" dirty="0"/>
          </a:p>
          <a:p>
            <a:pPr marL="0" indent="0">
              <a:buNone/>
            </a:pPr>
            <a:endParaRPr lang="en-US" sz="1200" b="1" i="1" dirty="0" smtClean="0"/>
          </a:p>
          <a:p>
            <a:pPr marL="0" indent="0">
              <a:buNone/>
            </a:pPr>
            <a:endParaRPr lang="en-US" sz="1200" b="1" i="1" dirty="0"/>
          </a:p>
          <a:p>
            <a:pPr marL="0" indent="0">
              <a:buNone/>
            </a:pPr>
            <a:r>
              <a:rPr lang="en-US" sz="1200" b="1" i="1" dirty="0" smtClean="0"/>
              <a:t>Where </a:t>
            </a:r>
            <a:r>
              <a:rPr lang="en-US" sz="1200" b="1" i="1" dirty="0"/>
              <a:t>do they share feedback (online, social media, word of mouth</a:t>
            </a:r>
            <a:r>
              <a:rPr lang="en-US" sz="1200" b="1" i="1" dirty="0" smtClean="0"/>
              <a:t>)?</a:t>
            </a:r>
          </a:p>
          <a:p>
            <a:r>
              <a:rPr lang="is-IS" sz="1200" dirty="0" smtClean="0"/>
              <a:t>They share positive feedback across social media – on their facebook walls to reach their friends but also in forums and platforms such as Tripadvisor. </a:t>
            </a:r>
          </a:p>
          <a:p>
            <a:r>
              <a:rPr lang="en-US" sz="1200" dirty="0" smtClean="0"/>
              <a:t>T</a:t>
            </a:r>
            <a:r>
              <a:rPr lang="is-IS" sz="1200" dirty="0" smtClean="0"/>
              <a:t>hey provide positive feedback through the website/ social media profiles of their local operators. </a:t>
            </a:r>
          </a:p>
          <a:p>
            <a:pPr marL="0" indent="0">
              <a:buNone/>
            </a:pPr>
            <a:endParaRPr lang="en-US" sz="1200" b="1" i="1" dirty="0" smtClean="0"/>
          </a:p>
          <a:p>
            <a:pPr marL="0" indent="0">
              <a:buNone/>
            </a:pPr>
            <a:r>
              <a:rPr lang="en-US" sz="1200" b="1" i="1" dirty="0" smtClean="0"/>
              <a:t>Likelihood </a:t>
            </a:r>
            <a:r>
              <a:rPr lang="en-US" sz="1200" b="1" i="1" dirty="0"/>
              <a:t>to return (curiosity to come back</a:t>
            </a:r>
            <a:r>
              <a:rPr lang="en-US" sz="1200" b="1" i="1" dirty="0" smtClean="0"/>
              <a:t>)?</a:t>
            </a:r>
            <a:endParaRPr lang="en-US" sz="1200" b="1" i="1" dirty="0"/>
          </a:p>
          <a:p>
            <a:r>
              <a:rPr lang="en-US" sz="1200" dirty="0"/>
              <a:t>Very likely to return given prime conditions</a:t>
            </a:r>
          </a:p>
          <a:p>
            <a:pPr marL="0" indent="0">
              <a:buNone/>
            </a:pP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What feedback do they share?</a:t>
            </a:r>
          </a:p>
          <a:p>
            <a:r>
              <a:rPr lang="en-US" sz="1200" dirty="0"/>
              <a:t>They are excited about their trip and share positive feedback along with a lot of footage and visuals.</a:t>
            </a:r>
          </a:p>
          <a:p>
            <a:r>
              <a:rPr lang="en-US" sz="1200" dirty="0"/>
              <a:t>They post their photos and footage in Facebook, Instagram and in forums.</a:t>
            </a:r>
          </a:p>
          <a:p>
            <a:pPr marL="0" indent="0">
              <a:buNone/>
            </a:pPr>
            <a:endParaRPr lang="en-US" sz="1200" b="1" i="1" dirty="0" smtClean="0"/>
          </a:p>
          <a:p>
            <a:pPr marL="0" indent="0">
              <a:buNone/>
            </a:pPr>
            <a:endParaRPr lang="en-US" sz="1200" b="1" i="1" dirty="0" smtClean="0"/>
          </a:p>
          <a:p>
            <a:pPr marL="0" indent="0">
              <a:buNone/>
            </a:pPr>
            <a:r>
              <a:rPr lang="en-US" sz="1200" b="1" i="1" dirty="0" smtClean="0"/>
              <a:t>Where </a:t>
            </a:r>
            <a:r>
              <a:rPr lang="en-US" sz="1200" b="1" i="1" dirty="0"/>
              <a:t>do they share feedback (online, social media, word of mouth)?</a:t>
            </a:r>
          </a:p>
          <a:p>
            <a:r>
              <a:rPr lang="is-IS" sz="1200" dirty="0"/>
              <a:t>They share positive feedback across social media – on their </a:t>
            </a:r>
            <a:r>
              <a:rPr lang="is-IS" sz="1200" dirty="0" smtClean="0"/>
              <a:t>Facebook and Instagram to </a:t>
            </a:r>
            <a:r>
              <a:rPr lang="is-IS" sz="1200" dirty="0"/>
              <a:t>reach their friends but also in </a:t>
            </a:r>
            <a:r>
              <a:rPr lang="is-IS" sz="1200" dirty="0" smtClean="0"/>
              <a:t>forums and platforms </a:t>
            </a:r>
            <a:r>
              <a:rPr lang="is-IS" sz="1200" dirty="0"/>
              <a:t>such as Tripadvisor. </a:t>
            </a:r>
          </a:p>
          <a:p>
            <a:r>
              <a:rPr lang="en-US" sz="1200" dirty="0"/>
              <a:t>T</a:t>
            </a:r>
            <a:r>
              <a:rPr lang="is-IS" sz="1200" dirty="0"/>
              <a:t>hey provide positive feedback through the website/ social media profiles of their local operators. </a:t>
            </a:r>
          </a:p>
          <a:p>
            <a:pPr marL="0" indent="0">
              <a:buNone/>
            </a:pPr>
            <a:endParaRPr lang="en-US" sz="1200" b="1" i="1" dirty="0"/>
          </a:p>
          <a:p>
            <a:pPr marL="0" indent="0">
              <a:buNone/>
            </a:pPr>
            <a:r>
              <a:rPr lang="en-US" sz="1200" b="1" i="1" dirty="0" smtClean="0"/>
              <a:t>Likelihood </a:t>
            </a:r>
            <a:r>
              <a:rPr lang="en-US" sz="1200" b="1" i="1" dirty="0"/>
              <a:t>to return (curiosity to come back)?</a:t>
            </a:r>
          </a:p>
          <a:p>
            <a:r>
              <a:rPr lang="en-US" sz="1200" dirty="0" smtClean="0"/>
              <a:t>Very likely to return given prime conditions although gaps in quality of service cause disappointment and prompt them to explore alternatives in Bulgaria and Kosovo</a:t>
            </a: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noFill/>
          <a:ln w="19050">
            <a:solidFill>
              <a:schemeClr val="tx1"/>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accent2">
              <a:lumMod val="20000"/>
              <a:lumOff val="80000"/>
            </a:schemeClr>
          </a:solidFill>
          <a:ln w="19050">
            <a:solidFill>
              <a:srgbClr val="8000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3525663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a:t>
            </a:r>
            <a:r>
              <a:rPr lang="en-US" b="1" dirty="0" smtClean="0"/>
              <a:t>(</a:t>
            </a:r>
            <a:r>
              <a:rPr lang="en-US" b="1" dirty="0"/>
              <a:t>Freeride</a:t>
            </a:r>
            <a:r>
              <a:rPr lang="en-US" b="1" dirty="0" smtClean="0"/>
              <a:t>)</a:t>
            </a:r>
            <a:r>
              <a:rPr lang="en-US" b="1" dirty="0"/>
              <a:t>: </a:t>
            </a:r>
            <a:r>
              <a:rPr lang="en-US" b="1" dirty="0" smtClean="0"/>
              <a:t>RECOLLECTION</a:t>
            </a:r>
            <a:endParaRPr lang="en-US"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noFill/>
          <a:ln w="19050">
            <a:solidFill>
              <a:schemeClr val="tx1"/>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noFill/>
          <a:ln w="19050">
            <a:solidFill>
              <a:schemeClr val="tx1"/>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accent2">
              <a:lumMod val="20000"/>
              <a:lumOff val="80000"/>
            </a:schemeClr>
          </a:solidFill>
          <a:ln w="19050">
            <a:solidFill>
              <a:srgbClr val="8000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
        <p:nvSpPr>
          <p:cNvPr id="16" name="Text Placeholder 4"/>
          <p:cNvSpPr>
            <a:spLocks noGrp="1"/>
          </p:cNvSpPr>
          <p:nvPr>
            <p:ph type="body" idx="1"/>
          </p:nvPr>
        </p:nvSpPr>
        <p:spPr>
          <a:xfrm>
            <a:off x="457200" y="1924156"/>
            <a:ext cx="8229600" cy="460075"/>
          </a:xfrm>
        </p:spPr>
        <p:txBody>
          <a:bodyPr/>
          <a:lstStyle/>
          <a:p>
            <a:pPr algn="ctr"/>
            <a:r>
              <a:rPr lang="en-US" dirty="0"/>
              <a:t>Summary of Gaps and Opportunities</a:t>
            </a:r>
          </a:p>
        </p:txBody>
      </p:sp>
      <p:sp>
        <p:nvSpPr>
          <p:cNvPr id="17"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a:t>What feedback do they share?</a:t>
            </a:r>
          </a:p>
          <a:p>
            <a:r>
              <a:rPr lang="en-US" sz="1100" dirty="0" smtClean="0"/>
              <a:t>There is limited effort to engage travelers to share feedback and their visual content from trips in social media and digital channels. There is lack of digital communication skills especially among individual tourism operators.</a:t>
            </a:r>
            <a:endParaRPr lang="en-US" sz="1100" b="1" i="1" dirty="0"/>
          </a:p>
          <a:p>
            <a:pPr marL="0" indent="0">
              <a:buNone/>
            </a:pPr>
            <a:endParaRPr lang="en-US" sz="1100" b="1" i="1" dirty="0"/>
          </a:p>
          <a:p>
            <a:pPr marL="0" indent="0">
              <a:buNone/>
            </a:pPr>
            <a:r>
              <a:rPr lang="en-US" sz="1100" b="1" i="1" dirty="0"/>
              <a:t>Where do they share feedback (online, social media, word of mouth)?</a:t>
            </a:r>
          </a:p>
          <a:p>
            <a:r>
              <a:rPr lang="en-US" sz="1100" dirty="0" smtClean="0"/>
              <a:t>National level communications are static and one-directional, which misses on the opportunity to benefit fro user-generated content</a:t>
            </a:r>
            <a:r>
              <a:rPr lang="is-IS" sz="1100" dirty="0" smtClean="0"/>
              <a:t>.</a:t>
            </a:r>
          </a:p>
          <a:p>
            <a:r>
              <a:rPr lang="en-US" sz="1100" dirty="0" smtClean="0"/>
              <a:t>I</a:t>
            </a:r>
            <a:r>
              <a:rPr lang="is-IS" sz="1100" dirty="0" smtClean="0"/>
              <a:t>ndividual operators are not present on or are very inactive in social media and digital channels, including in Tripadvisor, Booking.com, etc. </a:t>
            </a:r>
            <a:endParaRPr lang="is-IS" sz="1100" dirty="0"/>
          </a:p>
          <a:p>
            <a:pPr marL="0" indent="0">
              <a:buNone/>
            </a:pPr>
            <a:endParaRPr lang="en-US" sz="1100" b="1" i="1" dirty="0" smtClean="0"/>
          </a:p>
          <a:p>
            <a:pPr marL="0" indent="0">
              <a:buNone/>
            </a:pPr>
            <a:r>
              <a:rPr lang="en-US" sz="1100" b="1" i="1" dirty="0" smtClean="0"/>
              <a:t>Likelihood </a:t>
            </a:r>
            <a:r>
              <a:rPr lang="en-US" sz="1100" b="1" i="1" dirty="0"/>
              <a:t>to return (curiosity to come back)?</a:t>
            </a:r>
          </a:p>
          <a:p>
            <a:r>
              <a:rPr lang="en-US" sz="1100" dirty="0" smtClean="0"/>
              <a:t>There is no effort in national level marketing or the communications of individual operators to engage travelers who have already been and prompt them to plan a return trip. </a:t>
            </a:r>
            <a:endParaRPr lang="en-US" sz="1100" dirty="0"/>
          </a:p>
          <a:p>
            <a:pPr marL="0" indent="0">
              <a:buNone/>
            </a:pPr>
            <a:endParaRPr lang="en-US" sz="1100" dirty="0"/>
          </a:p>
        </p:txBody>
      </p:sp>
    </p:spTree>
    <p:extLst>
      <p:ext uri="{BB962C8B-B14F-4D97-AF65-F5344CB8AC3E}">
        <p14:creationId xmlns:p14="http://schemas.microsoft.com/office/powerpoint/2010/main" val="1215111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6615" y="745870"/>
            <a:ext cx="4426069" cy="5347279"/>
          </a:xfrm>
        </p:spPr>
        <p:txBody>
          <a:bodyPr/>
          <a:lstStyle/>
          <a:p>
            <a:r>
              <a:rPr lang="en-US" b="1" dirty="0"/>
              <a:t>Hard adventure Tourists (freeride)</a:t>
            </a:r>
            <a:br>
              <a:rPr lang="en-US" b="1" dirty="0"/>
            </a:br>
            <a:r>
              <a:rPr lang="en-US" b="1" dirty="0"/>
              <a:t/>
            </a:r>
            <a:br>
              <a:rPr lang="en-US" b="1" dirty="0"/>
            </a:br>
            <a:r>
              <a:rPr lang="en-US" b="1" dirty="0"/>
              <a:t/>
            </a:r>
            <a:br>
              <a:rPr lang="en-US" b="1" dirty="0"/>
            </a:br>
            <a:r>
              <a:rPr lang="en-US" dirty="0"/>
              <a:t>Ideal Traveler Profile:</a:t>
            </a:r>
            <a:br>
              <a:rPr lang="en-US" dirty="0"/>
            </a:br>
            <a:r>
              <a:rPr lang="en-US" dirty="0"/>
              <a:t>Andreas </a:t>
            </a:r>
            <a:br>
              <a:rPr lang="en-US" dirty="0"/>
            </a:br>
            <a:r>
              <a:rPr lang="en-US" dirty="0" smtClean="0">
                <a:solidFill>
                  <a:srgbClr val="BFBFBF"/>
                </a:solidFill>
              </a:rPr>
              <a:t>&amp;</a:t>
            </a:r>
            <a:br>
              <a:rPr lang="en-US" dirty="0" smtClean="0">
                <a:solidFill>
                  <a:srgbClr val="BFBFBF"/>
                </a:solidFill>
              </a:rPr>
            </a:br>
            <a:r>
              <a:rPr lang="en-US" dirty="0" smtClean="0">
                <a:solidFill>
                  <a:srgbClr val="BFBFBF"/>
                </a:solidFill>
              </a:rPr>
              <a:t>Visitor Experience </a:t>
            </a:r>
            <a:br>
              <a:rPr lang="en-US" dirty="0" smtClean="0">
                <a:solidFill>
                  <a:srgbClr val="BFBFBF"/>
                </a:solidFill>
              </a:rPr>
            </a:br>
            <a:r>
              <a:rPr lang="en-US" dirty="0" smtClean="0">
                <a:solidFill>
                  <a:srgbClr val="BFBFBF"/>
                </a:solidFill>
              </a:rPr>
              <a:t>Value Chain Analysis</a:t>
            </a:r>
            <a:br>
              <a:rPr lang="en-US" dirty="0" smtClean="0">
                <a:solidFill>
                  <a:srgbClr val="BFBFBF"/>
                </a:solidFill>
              </a:rPr>
            </a:br>
            <a:r>
              <a:rPr lang="en-US" dirty="0" smtClean="0">
                <a:solidFill>
                  <a:srgbClr val="BFBFBF"/>
                </a:solidFill>
              </a:rPr>
              <a:t> (VCA)</a:t>
            </a:r>
            <a:endParaRPr lang="en-US" b="1" dirty="0">
              <a:solidFill>
                <a:srgbClr val="BFBFBF"/>
              </a:solidFill>
            </a:endParaRPr>
          </a:p>
        </p:txBody>
      </p:sp>
      <p:pic>
        <p:nvPicPr>
          <p:cNvPr id="7" name="Picture 6" descr="Freerider.jpg"/>
          <p:cNvPicPr>
            <a:picLocks noChangeAspect="1"/>
          </p:cNvPicPr>
          <p:nvPr/>
        </p:nvPicPr>
        <p:blipFill rotWithShape="1">
          <a:blip r:embed="rId3">
            <a:extLst>
              <a:ext uri="{28A0092B-C50C-407E-A947-70E740481C1C}">
                <a14:useLocalDpi xmlns:a14="http://schemas.microsoft.com/office/drawing/2010/main" val="0"/>
              </a:ext>
            </a:extLst>
          </a:blip>
          <a:srcRect l="20688" r="29221"/>
          <a:stretch/>
        </p:blipFill>
        <p:spPr>
          <a:xfrm>
            <a:off x="94580" y="368300"/>
            <a:ext cx="4580397" cy="6103620"/>
          </a:xfrm>
          <a:prstGeom prst="rect">
            <a:avLst/>
          </a:prstGeom>
        </p:spPr>
      </p:pic>
    </p:spTree>
    <p:extLst>
      <p:ext uri="{BB962C8B-B14F-4D97-AF65-F5344CB8AC3E}">
        <p14:creationId xmlns:p14="http://schemas.microsoft.com/office/powerpoint/2010/main" val="3311253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3055" y="181438"/>
            <a:ext cx="6145752" cy="3847207"/>
          </a:xfrm>
          <a:prstGeom prst="rect">
            <a:avLst/>
          </a:prstGeom>
          <a:noFill/>
        </p:spPr>
        <p:txBody>
          <a:bodyPr wrap="square" rtlCol="0">
            <a:spAutoFit/>
          </a:bodyPr>
          <a:lstStyle/>
          <a:p>
            <a:r>
              <a:rPr lang="en-US" sz="1600" b="1" dirty="0" smtClean="0">
                <a:latin typeface="Times New Roman"/>
                <a:cs typeface="Times New Roman"/>
              </a:rPr>
              <a:t>Hard adventure tourists (Freeride): Andreas</a:t>
            </a:r>
          </a:p>
          <a:p>
            <a:endParaRPr lang="en-US" sz="1200" dirty="0" smtClean="0">
              <a:latin typeface="Times New Roman"/>
              <a:cs typeface="Times New Roman"/>
            </a:endParaRPr>
          </a:p>
          <a:p>
            <a:r>
              <a:rPr lang="en-US" sz="1200" b="1" i="1" dirty="0" smtClean="0">
                <a:latin typeface="Times New Roman"/>
                <a:cs typeface="Times New Roman"/>
              </a:rPr>
              <a:t>Who are they?</a:t>
            </a:r>
            <a:r>
              <a:rPr lang="en-US" sz="1200" dirty="0" smtClean="0">
                <a:latin typeface="Times New Roman"/>
                <a:cs typeface="Times New Roman"/>
              </a:rPr>
              <a:t/>
            </a:r>
            <a:br>
              <a:rPr lang="en-US" sz="1200" dirty="0" smtClean="0">
                <a:latin typeface="Times New Roman"/>
                <a:cs typeface="Times New Roman"/>
              </a:rPr>
            </a:br>
            <a:r>
              <a:rPr lang="en-US" sz="1200" dirty="0" smtClean="0">
                <a:latin typeface="Times New Roman"/>
                <a:cs typeface="Times New Roman"/>
              </a:rPr>
              <a:t>Andreas is 27 years old and is from Sweden. He works as a sales manager at a large online retailer. His passion is in hard adventure experiences, especially winter sports. An experienced skier since a small child, in the last years Andreas found new excitement in different form of skiing – freeride (or CAT skiing). During winter periods he goes skiing almost every weekend and tries to take at least two or three several-day trips to go for freeride skiing. </a:t>
            </a:r>
          </a:p>
          <a:p>
            <a:r>
              <a:rPr lang="en-US" sz="1200" dirty="0" smtClean="0">
                <a:latin typeface="Times New Roman"/>
                <a:cs typeface="Times New Roman"/>
              </a:rPr>
              <a:t>When he travels he usually travels with at least a couple of friends who are also adrenaline junkies and into winter sports. When he travels for a freeride experience Andreas cares mostly about the aspects of the trip that are core to his hobby: safety in terms of operations and support service. He cares about cleanliness at the accommodation and good food. </a:t>
            </a:r>
            <a:endParaRPr lang="en-US" sz="1200" dirty="0">
              <a:latin typeface="Times New Roman"/>
              <a:cs typeface="Times New Roman"/>
            </a:endParaRPr>
          </a:p>
          <a:p>
            <a:endParaRPr lang="en-US" sz="1200" b="1" i="1" dirty="0" smtClean="0">
              <a:latin typeface="Times New Roman"/>
              <a:cs typeface="Times New Roman"/>
            </a:endParaRPr>
          </a:p>
          <a:p>
            <a:r>
              <a:rPr lang="en-US" sz="1200" b="1" i="1" dirty="0" smtClean="0">
                <a:latin typeface="Times New Roman"/>
                <a:cs typeface="Times New Roman"/>
              </a:rPr>
              <a:t>What is their ideal active holiday?</a:t>
            </a:r>
          </a:p>
          <a:p>
            <a:r>
              <a:rPr lang="en-US" sz="1200" dirty="0" smtClean="0">
                <a:latin typeface="Times New Roman"/>
                <a:cs typeface="Times New Roman"/>
              </a:rPr>
              <a:t>The perfect freeride holiday for Andreas is 7 days and is either in Canada or the Balkans as these are the only two regions in the world that have the prime conditions for freeride skiing. Given the long flight and additional cost of getting to Canada, the Balkans region (Macedonia, Kosovo and Bulgaria) is a far more preferred destination. Skiing in the wild (rather than a resort) is the ideal. </a:t>
            </a:r>
          </a:p>
          <a:p>
            <a:r>
              <a:rPr lang="en-US" sz="1200" dirty="0" smtClean="0">
                <a:latin typeface="Times New Roman"/>
                <a:cs typeface="Times New Roman"/>
              </a:rPr>
              <a:t>A perfect holiday would mean also being lucky with the weather conditions and not missing a day of being out in the powder snow.</a:t>
            </a:r>
          </a:p>
        </p:txBody>
      </p:sp>
      <p:sp>
        <p:nvSpPr>
          <p:cNvPr id="7" name="TextBox 6"/>
          <p:cNvSpPr txBox="1"/>
          <p:nvPr/>
        </p:nvSpPr>
        <p:spPr>
          <a:xfrm>
            <a:off x="293055" y="3898563"/>
            <a:ext cx="8690950" cy="2492990"/>
          </a:xfrm>
          <a:prstGeom prst="rect">
            <a:avLst/>
          </a:prstGeom>
          <a:noFill/>
        </p:spPr>
        <p:txBody>
          <a:bodyPr wrap="square" rtlCol="0">
            <a:spAutoFit/>
          </a:bodyPr>
          <a:lstStyle/>
          <a:p>
            <a:endParaRPr lang="en-US" sz="1200" b="1" i="1" dirty="0" smtClean="0">
              <a:solidFill>
                <a:srgbClr val="000000"/>
              </a:solidFill>
              <a:latin typeface="Times New Roman"/>
              <a:cs typeface="Times New Roman"/>
            </a:endParaRPr>
          </a:p>
          <a:p>
            <a:r>
              <a:rPr lang="en-US" sz="1200" b="1" i="1" dirty="0" smtClean="0">
                <a:solidFill>
                  <a:srgbClr val="000000"/>
                </a:solidFill>
                <a:latin typeface="Times New Roman"/>
                <a:cs typeface="Times New Roman"/>
              </a:rPr>
              <a:t>How do they decide on their next destination and how do they prepare?</a:t>
            </a:r>
            <a:r>
              <a:rPr lang="en-US" sz="1200" dirty="0" smtClean="0">
                <a:solidFill>
                  <a:srgbClr val="000000"/>
                </a:solidFill>
                <a:latin typeface="Times New Roman"/>
                <a:cs typeface="Times New Roman"/>
              </a:rPr>
              <a:t/>
            </a:r>
            <a:br>
              <a:rPr lang="en-US" sz="1200" dirty="0" smtClean="0">
                <a:solidFill>
                  <a:srgbClr val="000000"/>
                </a:solidFill>
                <a:latin typeface="Times New Roman"/>
                <a:cs typeface="Times New Roman"/>
              </a:rPr>
            </a:br>
            <a:r>
              <a:rPr lang="en-US" sz="1200" dirty="0" smtClean="0">
                <a:solidFill>
                  <a:srgbClr val="000000"/>
                </a:solidFill>
                <a:latin typeface="Times New Roman"/>
                <a:cs typeface="Times New Roman"/>
              </a:rPr>
              <a:t>Andreas decides where to go only through his personal network of friends freeriders and the freeride skiing forums. Andreas prefers to go with a local operator at freeride locations as it is safer and reliable to have someone knowledgeable about the conditions in the place with you rather than go freeride skiing on your own.</a:t>
            </a:r>
          </a:p>
          <a:p>
            <a:endParaRPr lang="en-US" sz="1200" dirty="0">
              <a:solidFill>
                <a:srgbClr val="000000"/>
              </a:solidFill>
              <a:latin typeface="Times New Roman"/>
              <a:cs typeface="Times New Roman"/>
            </a:endParaRPr>
          </a:p>
          <a:p>
            <a:r>
              <a:rPr lang="en-US" sz="1200" b="1" i="1" dirty="0">
                <a:latin typeface="Times New Roman"/>
                <a:cs typeface="Times New Roman"/>
              </a:rPr>
              <a:t>What are their expectations about basic services in the destination?</a:t>
            </a:r>
          </a:p>
          <a:p>
            <a:r>
              <a:rPr lang="en-US" sz="1200" dirty="0" smtClean="0">
                <a:latin typeface="Times New Roman"/>
                <a:cs typeface="Times New Roman"/>
              </a:rPr>
              <a:t>Andreas’ main focus is on freeride conditions and services that relate to his favorite sport. A cheap direct flight is ideal but he is ready to connect as well. </a:t>
            </a:r>
            <a:br>
              <a:rPr lang="en-US" sz="1200" dirty="0" smtClean="0">
                <a:latin typeface="Times New Roman"/>
                <a:cs typeface="Times New Roman"/>
              </a:rPr>
            </a:br>
            <a:r>
              <a:rPr lang="en-US" sz="1200" dirty="0" smtClean="0">
                <a:latin typeface="Times New Roman"/>
                <a:cs typeface="Times New Roman"/>
              </a:rPr>
              <a:t>Accommodation needs to be convenient and close to skiing area. It is nice if it is more than basic but he does not especially care about much more than a clean room with a bed and a good shower. Ideally, food service is available at the hotel/ B&amp;B as after active days Andreas and his friends are not eager to walk to look for restaurants. Given the longer length of stay, ability to get variety in food options is a great plus.</a:t>
            </a:r>
          </a:p>
        </p:txBody>
      </p:sp>
      <p:pic>
        <p:nvPicPr>
          <p:cNvPr id="9" name="Picture 8" descr="Freerider.jpg"/>
          <p:cNvPicPr>
            <a:picLocks noChangeAspect="1"/>
          </p:cNvPicPr>
          <p:nvPr/>
        </p:nvPicPr>
        <p:blipFill rotWithShape="1">
          <a:blip r:embed="rId3">
            <a:extLst>
              <a:ext uri="{28A0092B-C50C-407E-A947-70E740481C1C}">
                <a14:useLocalDpi xmlns:a14="http://schemas.microsoft.com/office/drawing/2010/main" val="0"/>
              </a:ext>
            </a:extLst>
          </a:blip>
          <a:srcRect l="20688" r="29221"/>
          <a:stretch/>
        </p:blipFill>
        <p:spPr>
          <a:xfrm>
            <a:off x="6492856" y="705008"/>
            <a:ext cx="2396570" cy="3193555"/>
          </a:xfrm>
          <a:prstGeom prst="rect">
            <a:avLst/>
          </a:prstGeom>
        </p:spPr>
      </p:pic>
    </p:spTree>
    <p:extLst>
      <p:ext uri="{BB962C8B-B14F-4D97-AF65-F5344CB8AC3E}">
        <p14:creationId xmlns:p14="http://schemas.microsoft.com/office/powerpoint/2010/main" val="1245295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3055" y="181438"/>
            <a:ext cx="6145752" cy="2739211"/>
          </a:xfrm>
          <a:prstGeom prst="rect">
            <a:avLst/>
          </a:prstGeom>
          <a:noFill/>
        </p:spPr>
        <p:txBody>
          <a:bodyPr wrap="square" rtlCol="0">
            <a:spAutoFit/>
          </a:bodyPr>
          <a:lstStyle/>
          <a:p>
            <a:r>
              <a:rPr lang="en-US" sz="1600" b="1" dirty="0">
                <a:latin typeface="Times New Roman"/>
                <a:cs typeface="Times New Roman"/>
              </a:rPr>
              <a:t>Hard adventure tourists </a:t>
            </a:r>
            <a:r>
              <a:rPr lang="en-US" sz="1600" b="1" dirty="0" smtClean="0">
                <a:latin typeface="Times New Roman"/>
                <a:cs typeface="Times New Roman"/>
              </a:rPr>
              <a:t>(Freeride)</a:t>
            </a:r>
            <a:r>
              <a:rPr lang="en-US" sz="1600" b="1" dirty="0">
                <a:latin typeface="Times New Roman"/>
                <a:cs typeface="Times New Roman"/>
              </a:rPr>
              <a:t>: </a:t>
            </a:r>
            <a:r>
              <a:rPr lang="en-US" sz="1600" b="1" dirty="0" smtClean="0">
                <a:latin typeface="Times New Roman"/>
                <a:cs typeface="Times New Roman"/>
              </a:rPr>
              <a:t>Andreas</a:t>
            </a:r>
            <a:endParaRPr lang="en-US" sz="1600" b="1" dirty="0">
              <a:latin typeface="Times New Roman"/>
              <a:cs typeface="Times New Roman"/>
            </a:endParaRPr>
          </a:p>
          <a:p>
            <a:endParaRPr lang="en-US" sz="1200" dirty="0" smtClean="0">
              <a:latin typeface="Times New Roman"/>
              <a:cs typeface="Times New Roman"/>
            </a:endParaRPr>
          </a:p>
          <a:p>
            <a:r>
              <a:rPr lang="en-US" sz="1200" b="1" i="1" dirty="0">
                <a:latin typeface="Times New Roman"/>
                <a:cs typeface="Times New Roman"/>
              </a:rPr>
              <a:t>What kind of activities do they like to engage in?</a:t>
            </a:r>
            <a:r>
              <a:rPr lang="en-US" sz="1200" dirty="0">
                <a:latin typeface="Times New Roman"/>
                <a:cs typeface="Times New Roman"/>
              </a:rPr>
              <a:t/>
            </a:r>
            <a:br>
              <a:rPr lang="en-US" sz="1200" dirty="0">
                <a:latin typeface="Times New Roman"/>
                <a:cs typeface="Times New Roman"/>
              </a:rPr>
            </a:br>
            <a:r>
              <a:rPr lang="en-US" sz="1200" dirty="0" smtClean="0">
                <a:latin typeface="Times New Roman"/>
                <a:cs typeface="Times New Roman"/>
              </a:rPr>
              <a:t>Andreas’s main focus is on skiing so this is what occupies most of his time at a destination. Weather conditions are a major factor in his ability to ski so on rare days when they are not right, it is nice to have alternative activities to engage in, ideally out in the snow. Jumping in the car and going to another town or another area to do something very different such as visiting some attractions or exploring a nearby town is something that Andreas and his friends would consider doing. </a:t>
            </a:r>
          </a:p>
          <a:p>
            <a:endParaRPr lang="en-US" sz="1200" dirty="0">
              <a:latin typeface="Times New Roman"/>
              <a:cs typeface="Times New Roman"/>
            </a:endParaRPr>
          </a:p>
          <a:p>
            <a:r>
              <a:rPr lang="is-IS" sz="1200" b="1" i="1" dirty="0">
                <a:latin typeface="Times New Roman"/>
                <a:cs typeface="Times New Roman"/>
              </a:rPr>
              <a:t>What do they do after they return?</a:t>
            </a:r>
          </a:p>
          <a:p>
            <a:r>
              <a:rPr lang="en-US" sz="1200" dirty="0" smtClean="0">
                <a:latin typeface="Times New Roman"/>
                <a:cs typeface="Times New Roman"/>
              </a:rPr>
              <a:t>Andreas uses a </a:t>
            </a:r>
            <a:r>
              <a:rPr lang="en-US" sz="1200" dirty="0" err="1" smtClean="0">
                <a:latin typeface="Times New Roman"/>
                <a:cs typeface="Times New Roman"/>
              </a:rPr>
              <a:t>GoPro</a:t>
            </a:r>
            <a:r>
              <a:rPr lang="en-US" sz="1200" dirty="0" smtClean="0">
                <a:latin typeface="Times New Roman"/>
                <a:cs typeface="Times New Roman"/>
              </a:rPr>
              <a:t> to capture his skiing experiences. He shares some of the content on his Facebook wall and in the forums he follows. He occasionally likes taking a beautiful photo on his phone that he posts in Instagram. </a:t>
            </a:r>
            <a:endParaRPr lang="en-US" sz="1200" dirty="0">
              <a:latin typeface="Times New Roman"/>
              <a:cs typeface="Times New Roman"/>
            </a:endParaRPr>
          </a:p>
        </p:txBody>
      </p:sp>
      <p:pic>
        <p:nvPicPr>
          <p:cNvPr id="9" name="Picture 8" descr="Freerider.jpg"/>
          <p:cNvPicPr>
            <a:picLocks noChangeAspect="1"/>
          </p:cNvPicPr>
          <p:nvPr/>
        </p:nvPicPr>
        <p:blipFill rotWithShape="1">
          <a:blip r:embed="rId3">
            <a:extLst>
              <a:ext uri="{28A0092B-C50C-407E-A947-70E740481C1C}">
                <a14:useLocalDpi xmlns:a14="http://schemas.microsoft.com/office/drawing/2010/main" val="0"/>
              </a:ext>
            </a:extLst>
          </a:blip>
          <a:srcRect l="20688" r="29221"/>
          <a:stretch/>
        </p:blipFill>
        <p:spPr>
          <a:xfrm>
            <a:off x="6506368" y="705008"/>
            <a:ext cx="2396570" cy="3193555"/>
          </a:xfrm>
          <a:prstGeom prst="rect">
            <a:avLst/>
          </a:prstGeom>
        </p:spPr>
      </p:pic>
    </p:spTree>
    <p:extLst>
      <p:ext uri="{BB962C8B-B14F-4D97-AF65-F5344CB8AC3E}">
        <p14:creationId xmlns:p14="http://schemas.microsoft.com/office/powerpoint/2010/main" val="312992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6615" y="745870"/>
            <a:ext cx="4426069" cy="5347279"/>
          </a:xfrm>
        </p:spPr>
        <p:txBody>
          <a:bodyPr>
            <a:normAutofit/>
          </a:bodyPr>
          <a:lstStyle/>
          <a:p>
            <a:r>
              <a:rPr lang="en-US" b="1" dirty="0"/>
              <a:t>Hard adventure Tourists (freeride)</a:t>
            </a:r>
            <a:br>
              <a:rPr lang="en-US" b="1" dirty="0"/>
            </a:br>
            <a:r>
              <a:rPr lang="en-US" b="1" dirty="0"/>
              <a:t/>
            </a:r>
            <a:br>
              <a:rPr lang="en-US" b="1" dirty="0"/>
            </a:br>
            <a:r>
              <a:rPr lang="en-US" dirty="0" smtClean="0">
                <a:solidFill>
                  <a:schemeClr val="bg1">
                    <a:lumMod val="75000"/>
                  </a:schemeClr>
                </a:solidFill>
              </a:rPr>
              <a:t>Ideal </a:t>
            </a:r>
            <a:r>
              <a:rPr lang="en-US" dirty="0">
                <a:solidFill>
                  <a:schemeClr val="bg1">
                    <a:lumMod val="75000"/>
                  </a:schemeClr>
                </a:solidFill>
              </a:rPr>
              <a:t>Traveler Profile:</a:t>
            </a:r>
            <a:br>
              <a:rPr lang="en-US" dirty="0">
                <a:solidFill>
                  <a:schemeClr val="bg1">
                    <a:lumMod val="75000"/>
                  </a:schemeClr>
                </a:solidFill>
              </a:rPr>
            </a:br>
            <a:r>
              <a:rPr lang="en-US" dirty="0" smtClean="0">
                <a:solidFill>
                  <a:schemeClr val="bg1">
                    <a:lumMod val="75000"/>
                  </a:schemeClr>
                </a:solidFill>
              </a:rPr>
              <a:t>Andreas</a:t>
            </a:r>
            <a:r>
              <a:rPr lang="en-US" dirty="0">
                <a:solidFill>
                  <a:schemeClr val="bg1">
                    <a:lumMod val="75000"/>
                  </a:schemeClr>
                </a:solidFill>
              </a:rPr>
              <a:t/>
            </a:r>
            <a:br>
              <a:rPr lang="en-US" dirty="0">
                <a:solidFill>
                  <a:schemeClr val="bg1">
                    <a:lumMod val="75000"/>
                  </a:schemeClr>
                </a:solidFill>
              </a:rPr>
            </a:br>
            <a:r>
              <a:rPr lang="en-US" dirty="0" smtClean="0">
                <a:solidFill>
                  <a:schemeClr val="bg1">
                    <a:lumMod val="75000"/>
                  </a:schemeClr>
                </a:solidFill>
              </a:rPr>
              <a:t>&amp;</a:t>
            </a:r>
            <a:br>
              <a:rPr lang="en-US" dirty="0" smtClean="0">
                <a:solidFill>
                  <a:schemeClr val="bg1">
                    <a:lumMod val="75000"/>
                  </a:schemeClr>
                </a:solidFill>
              </a:rPr>
            </a:br>
            <a:r>
              <a:rPr lang="en-US" dirty="0" smtClean="0"/>
              <a:t>Visitor Experience </a:t>
            </a:r>
            <a:br>
              <a:rPr lang="en-US" dirty="0" smtClean="0"/>
            </a:br>
            <a:r>
              <a:rPr lang="en-US" dirty="0" smtClean="0"/>
              <a:t>Value Chain Analysis</a:t>
            </a:r>
            <a:br>
              <a:rPr lang="en-US" dirty="0" smtClean="0"/>
            </a:br>
            <a:r>
              <a:rPr lang="en-US" dirty="0" smtClean="0"/>
              <a:t> (VCA)</a:t>
            </a:r>
            <a:endParaRPr lang="en-US" b="1" dirty="0"/>
          </a:p>
        </p:txBody>
      </p:sp>
      <p:pic>
        <p:nvPicPr>
          <p:cNvPr id="7" name="Picture 6" descr="Freerider.jpg"/>
          <p:cNvPicPr>
            <a:picLocks noChangeAspect="1"/>
          </p:cNvPicPr>
          <p:nvPr/>
        </p:nvPicPr>
        <p:blipFill rotWithShape="1">
          <a:blip r:embed="rId3">
            <a:extLst>
              <a:ext uri="{28A0092B-C50C-407E-A947-70E740481C1C}">
                <a14:useLocalDpi xmlns:a14="http://schemas.microsoft.com/office/drawing/2010/main" val="0"/>
              </a:ext>
            </a:extLst>
          </a:blip>
          <a:srcRect l="20688" r="29221"/>
          <a:stretch/>
        </p:blipFill>
        <p:spPr>
          <a:xfrm>
            <a:off x="94580" y="368300"/>
            <a:ext cx="4580397" cy="6103620"/>
          </a:xfrm>
          <a:prstGeom prst="rect">
            <a:avLst/>
          </a:prstGeom>
        </p:spPr>
      </p:pic>
    </p:spTree>
    <p:extLst>
      <p:ext uri="{BB962C8B-B14F-4D97-AF65-F5344CB8AC3E}">
        <p14:creationId xmlns:p14="http://schemas.microsoft.com/office/powerpoint/2010/main" val="1610577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a:t>
            </a:r>
            <a:r>
              <a:rPr lang="en-US" b="1" dirty="0" smtClean="0"/>
              <a:t>(Freeride): ANTICIPATION</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How do they think of Macedonia</a:t>
            </a:r>
            <a:r>
              <a:rPr lang="en-US" sz="1200" b="1" i="1" dirty="0" smtClean="0"/>
              <a:t>?</a:t>
            </a:r>
          </a:p>
          <a:p>
            <a:pPr marL="179388" indent="-179388"/>
            <a:r>
              <a:rPr lang="en-US" sz="1200" dirty="0" smtClean="0"/>
              <a:t>Read about a destination in freeride forums or specialized freeride media (magazines, YouTube channels)</a:t>
            </a:r>
          </a:p>
          <a:p>
            <a:pPr marL="179388" indent="-179388"/>
            <a:r>
              <a:rPr lang="en-US" sz="1200" dirty="0" smtClean="0"/>
              <a:t>Find out from friends from freeride circles (either in conversation or social media)</a:t>
            </a:r>
          </a:p>
          <a:p>
            <a:pPr marL="0" indent="0">
              <a:buNone/>
            </a:pPr>
            <a:endParaRPr lang="en-US" sz="1200" b="1" i="1" dirty="0" smtClean="0"/>
          </a:p>
          <a:p>
            <a:pPr marL="0" indent="0">
              <a:buNone/>
            </a:pPr>
            <a:endParaRPr lang="en-US" sz="1200" b="1" i="1" dirty="0"/>
          </a:p>
          <a:p>
            <a:pPr marL="0" indent="0">
              <a:buNone/>
            </a:pPr>
            <a:endParaRPr lang="en-US" sz="1200" b="1" i="1" dirty="0" smtClean="0"/>
          </a:p>
          <a:p>
            <a:pPr marL="0" indent="0">
              <a:buNone/>
            </a:pPr>
            <a:endParaRPr lang="en-US" sz="1200" b="1" i="1" dirty="0" smtClean="0"/>
          </a:p>
          <a:p>
            <a:pPr marL="0" indent="0">
              <a:buNone/>
            </a:pPr>
            <a:r>
              <a:rPr lang="en-US" sz="1200" b="1" i="1" dirty="0" smtClean="0"/>
              <a:t>How </a:t>
            </a:r>
            <a:r>
              <a:rPr lang="en-US" sz="1200" b="1" i="1" dirty="0"/>
              <a:t>do they find information for Macedonia</a:t>
            </a:r>
            <a:r>
              <a:rPr lang="en-US" sz="1200" b="1" i="1" dirty="0" smtClean="0"/>
              <a:t>?</a:t>
            </a:r>
          </a:p>
          <a:p>
            <a:pPr marL="179388" indent="-179388"/>
            <a:r>
              <a:rPr lang="en-US" sz="1200" dirty="0" smtClean="0"/>
              <a:t>Read forum posts and and articles in specialized media </a:t>
            </a:r>
          </a:p>
          <a:p>
            <a:pPr marL="179388" indent="-179388"/>
            <a:r>
              <a:rPr lang="en-US" sz="1200" dirty="0" smtClean="0"/>
              <a:t>Ask friends or colleagues in their network about hints and tips</a:t>
            </a:r>
          </a:p>
          <a:p>
            <a:pPr marL="179388" indent="-179388"/>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516362"/>
          </a:xfrm>
        </p:spPr>
        <p:txBody>
          <a:bodyPr>
            <a:normAutofit/>
          </a:bodyPr>
          <a:lstStyle/>
          <a:p>
            <a:pPr marL="0" indent="0">
              <a:buNone/>
            </a:pPr>
            <a:r>
              <a:rPr lang="en-US" sz="1200" b="1" i="1" dirty="0"/>
              <a:t>How do they think of Macedonia?</a:t>
            </a:r>
          </a:p>
          <a:p>
            <a:pPr marL="179388" indent="-179388"/>
            <a:r>
              <a:rPr lang="en-US" sz="1300" dirty="0" smtClean="0"/>
              <a:t>There is some content on Macedonia as freeride destination but it is very little, mostly informal and not consistent to secure ongoing exposure in this segment</a:t>
            </a:r>
          </a:p>
          <a:p>
            <a:pPr marL="179388" indent="-179388"/>
            <a:r>
              <a:rPr lang="en-US" sz="1300" dirty="0" smtClean="0"/>
              <a:t>Current media coverage on Macedonia is not positive and is more likely to provoke associations with risk and danger than interest in visiting. Nothing much is being done to offset that.</a:t>
            </a:r>
            <a:endParaRPr lang="en-US" sz="1300" dirty="0"/>
          </a:p>
          <a:p>
            <a:pPr marL="0" indent="0">
              <a:buNone/>
            </a:pPr>
            <a:endParaRPr lang="en-US" sz="1300" b="1" i="1" dirty="0" smtClean="0"/>
          </a:p>
          <a:p>
            <a:pPr marL="0" indent="0">
              <a:buNone/>
            </a:pPr>
            <a:r>
              <a:rPr lang="en-US" sz="1300" b="1" i="1" dirty="0" smtClean="0"/>
              <a:t>How </a:t>
            </a:r>
            <a:r>
              <a:rPr lang="en-US" sz="1300" b="1" i="1" dirty="0"/>
              <a:t>do they find information for Macedonia?</a:t>
            </a:r>
          </a:p>
          <a:p>
            <a:pPr marL="179388" indent="-179388"/>
            <a:r>
              <a:rPr lang="en-US" sz="1300" dirty="0" smtClean="0"/>
              <a:t>Searches produce hits mostly in forums and peer-to-peer exchange; few posts on Macedonia come up in some online freeride sources</a:t>
            </a:r>
          </a:p>
          <a:p>
            <a:pPr marL="179388" indent="-179388"/>
            <a:r>
              <a:rPr lang="en-US" sz="1300" dirty="0" smtClean="0"/>
              <a:t>Article searches produce some hits on paragliding in Macedonia but it is limited </a:t>
            </a:r>
            <a:endParaRPr lang="en-US" sz="1300" dirty="0"/>
          </a:p>
        </p:txBody>
      </p:sp>
      <p:sp>
        <p:nvSpPr>
          <p:cNvPr id="9" name="AutoShape 5"/>
          <p:cNvSpPr>
            <a:spLocks noChangeArrowheads="1"/>
          </p:cNvSpPr>
          <p:nvPr/>
        </p:nvSpPr>
        <p:spPr bwMode="auto">
          <a:xfrm>
            <a:off x="367658" y="780962"/>
            <a:ext cx="1414014" cy="976431"/>
          </a:xfrm>
          <a:prstGeom prst="homePlate">
            <a:avLst>
              <a:gd name="adj" fmla="val 4012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160709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a:t>
            </a:r>
            <a:r>
              <a:rPr lang="en-US" b="1" dirty="0" smtClean="0"/>
              <a:t>(</a:t>
            </a:r>
            <a:r>
              <a:rPr lang="en-US" b="1" dirty="0"/>
              <a:t>Freeride</a:t>
            </a:r>
            <a:r>
              <a:rPr lang="en-US" b="1" dirty="0" smtClean="0"/>
              <a:t>)</a:t>
            </a:r>
            <a:r>
              <a:rPr lang="en-US" b="1" dirty="0"/>
              <a:t>: ANTICIPATION</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smtClean="0"/>
              <a:t>How </a:t>
            </a:r>
            <a:r>
              <a:rPr lang="en-US" sz="1200" b="1" i="1" dirty="0"/>
              <a:t>do they book</a:t>
            </a:r>
            <a:r>
              <a:rPr lang="en-US" sz="1200" b="1" i="1" dirty="0" smtClean="0"/>
              <a:t>?</a:t>
            </a:r>
          </a:p>
          <a:p>
            <a:pPr marL="179388" indent="-179388"/>
            <a:r>
              <a:rPr lang="en-US" sz="1200" dirty="0" smtClean="0"/>
              <a:t>They contact local freeride operator and buy a package for the number of days they have at a package price per day. </a:t>
            </a:r>
          </a:p>
          <a:p>
            <a:pPr marL="179388" indent="-179388"/>
            <a:r>
              <a:rPr lang="en-US" sz="1200" dirty="0" smtClean="0"/>
              <a:t>They have several options to choose from throughout the country: </a:t>
            </a:r>
            <a:r>
              <a:rPr lang="en-US" sz="1200" dirty="0" err="1" smtClean="0"/>
              <a:t>Shar</a:t>
            </a:r>
            <a:r>
              <a:rPr lang="en-US" sz="1200" dirty="0" smtClean="0"/>
              <a:t> Mountain, </a:t>
            </a:r>
            <a:r>
              <a:rPr lang="en-US" sz="1200" dirty="0" err="1" smtClean="0"/>
              <a:t>Kojuf</a:t>
            </a:r>
            <a:r>
              <a:rPr lang="en-US" sz="1200" dirty="0" smtClean="0"/>
              <a:t>, </a:t>
            </a:r>
            <a:r>
              <a:rPr lang="en-US" sz="1200" dirty="0" err="1" smtClean="0"/>
              <a:t>Korab</a:t>
            </a:r>
            <a:r>
              <a:rPr lang="en-US" sz="1200" dirty="0" smtClean="0"/>
              <a:t> and Bitola/ </a:t>
            </a:r>
            <a:r>
              <a:rPr lang="en-US" sz="1200" dirty="0" err="1" smtClean="0"/>
              <a:t>Pelister</a:t>
            </a:r>
            <a:r>
              <a:rPr lang="en-US" sz="1200" dirty="0" smtClean="0"/>
              <a:t> NP</a:t>
            </a:r>
            <a:endParaRPr lang="en-US" sz="1200" dirty="0"/>
          </a:p>
          <a:p>
            <a:pPr marL="0" indent="0">
              <a:buNone/>
            </a:pPr>
            <a:endParaRPr lang="en-US" sz="1200" dirty="0" smtClean="0"/>
          </a:p>
          <a:p>
            <a:pPr marL="0" indent="0">
              <a:buNone/>
            </a:pPr>
            <a:r>
              <a:rPr lang="en-US" sz="1200" b="1" i="1" dirty="0" smtClean="0"/>
              <a:t>How </a:t>
            </a:r>
            <a:r>
              <a:rPr lang="en-US" sz="1200" b="1" i="1" dirty="0"/>
              <a:t>do they research before leaving</a:t>
            </a:r>
            <a:r>
              <a:rPr lang="en-US" sz="1200" b="1" i="1" dirty="0" smtClean="0"/>
              <a:t>?</a:t>
            </a:r>
          </a:p>
          <a:p>
            <a:pPr marL="179388" indent="-179388"/>
            <a:r>
              <a:rPr lang="en-US" sz="1200" dirty="0" smtClean="0"/>
              <a:t>Mainly through specialized forums, media and personal networks</a:t>
            </a:r>
            <a:endParaRPr lang="en-US" sz="1200" dirty="0"/>
          </a:p>
          <a:p>
            <a:pPr marL="179388" indent="-179388"/>
            <a:endParaRPr lang="en-US" sz="1200" dirty="0" smtClean="0"/>
          </a:p>
          <a:p>
            <a:pPr marL="0" indent="0">
              <a:buNone/>
            </a:pPr>
            <a:endParaRPr lang="en-US" sz="1200" b="1" i="1" dirty="0"/>
          </a:p>
          <a:p>
            <a:pPr marL="0" indent="0">
              <a:buNone/>
            </a:pPr>
            <a:r>
              <a:rPr lang="en-US" sz="1200" b="1" i="1" dirty="0" smtClean="0"/>
              <a:t>How </a:t>
            </a:r>
            <a:r>
              <a:rPr lang="en-US" sz="1200" b="1" i="1" dirty="0"/>
              <a:t>do they buy trips (package or not)</a:t>
            </a:r>
            <a:r>
              <a:rPr lang="en-US" sz="1200" b="1" i="1" dirty="0" smtClean="0"/>
              <a:t>?</a:t>
            </a:r>
          </a:p>
          <a:p>
            <a:pPr marL="179388" indent="-179388"/>
            <a:r>
              <a:rPr lang="en-US" sz="1200" dirty="0" smtClean="0"/>
              <a:t>They buy a package for three, seven or more days depending on the time they have depending on the available offers online and depending on selected accommodation style, food preferences and supporting services needed</a:t>
            </a:r>
            <a:endParaRPr lang="en-US" sz="1200" dirty="0"/>
          </a:p>
          <a:p>
            <a:pPr marL="179388" indent="-179388"/>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How do they book?</a:t>
            </a:r>
          </a:p>
          <a:p>
            <a:pPr marL="179388" indent="-179388"/>
            <a:r>
              <a:rPr lang="en-US" sz="1200" dirty="0"/>
              <a:t>They contact local freeride operator </a:t>
            </a:r>
            <a:r>
              <a:rPr lang="en-US" sz="1200" dirty="0" smtClean="0"/>
              <a:t>at </a:t>
            </a:r>
            <a:r>
              <a:rPr lang="en-US" sz="1200" dirty="0" err="1" smtClean="0"/>
              <a:t>Shar</a:t>
            </a:r>
            <a:r>
              <a:rPr lang="en-US" sz="1200" dirty="0" smtClean="0"/>
              <a:t> </a:t>
            </a:r>
            <a:r>
              <a:rPr lang="en-US" sz="1200" dirty="0" err="1" smtClean="0"/>
              <a:t>Planina</a:t>
            </a:r>
            <a:r>
              <a:rPr lang="en-US" sz="1200" dirty="0" smtClean="0"/>
              <a:t> (</a:t>
            </a:r>
            <a:r>
              <a:rPr lang="en-US" sz="1200" dirty="0" err="1" smtClean="0"/>
              <a:t>Popova</a:t>
            </a:r>
            <a:r>
              <a:rPr lang="en-US" sz="1200" dirty="0" smtClean="0"/>
              <a:t> </a:t>
            </a:r>
            <a:r>
              <a:rPr lang="en-US" sz="1200" dirty="0" err="1" smtClean="0"/>
              <a:t>shapka</a:t>
            </a:r>
            <a:r>
              <a:rPr lang="en-US" sz="1200" dirty="0" smtClean="0"/>
              <a:t>) and </a:t>
            </a:r>
            <a:r>
              <a:rPr lang="en-US" sz="1200" dirty="0"/>
              <a:t>buy a package for the number of days they have at a package price </a:t>
            </a:r>
            <a:r>
              <a:rPr lang="en-US" sz="1200" dirty="0" smtClean="0"/>
              <a:t>of 250 Euro per day</a:t>
            </a:r>
          </a:p>
          <a:p>
            <a:pPr marL="179388" indent="-179388"/>
            <a:r>
              <a:rPr lang="en-US" sz="1200" dirty="0" smtClean="0"/>
              <a:t>They contact a local freeride operator in Bitola/ </a:t>
            </a:r>
            <a:r>
              <a:rPr lang="en-US" sz="1200" dirty="0" err="1" smtClean="0"/>
              <a:t>Pelister</a:t>
            </a:r>
            <a:r>
              <a:rPr lang="en-US" sz="1200" dirty="0" smtClean="0"/>
              <a:t> NP and buy a package for the number of days they have at a package price of 150 Euro per day</a:t>
            </a:r>
            <a:endParaRPr lang="en-US" sz="1200" dirty="0"/>
          </a:p>
          <a:p>
            <a:pPr marL="0" indent="0">
              <a:buNone/>
            </a:pPr>
            <a:endParaRPr lang="en-US" sz="1200" b="1" i="1" dirty="0" smtClean="0"/>
          </a:p>
          <a:p>
            <a:pPr marL="0" indent="0">
              <a:buNone/>
            </a:pPr>
            <a:endParaRPr lang="en-US" sz="1200" b="1" i="1" dirty="0"/>
          </a:p>
          <a:p>
            <a:pPr marL="0" indent="0">
              <a:buNone/>
            </a:pPr>
            <a:r>
              <a:rPr lang="en-US" sz="1200" b="1" i="1" dirty="0" smtClean="0"/>
              <a:t>How </a:t>
            </a:r>
            <a:r>
              <a:rPr lang="en-US" sz="1200" b="1" i="1" dirty="0"/>
              <a:t>do they research before leaving?</a:t>
            </a:r>
          </a:p>
          <a:p>
            <a:pPr marL="179388" indent="-179388"/>
            <a:r>
              <a:rPr lang="en-US" sz="1200" dirty="0" smtClean="0"/>
              <a:t>Mainly </a:t>
            </a:r>
            <a:r>
              <a:rPr lang="en-US" sz="1200" dirty="0"/>
              <a:t>through specialized forums, media and personal </a:t>
            </a:r>
            <a:r>
              <a:rPr lang="en-US" sz="1200" dirty="0" smtClean="0"/>
              <a:t>networks, little formal information is available through municipal level or national level portals</a:t>
            </a:r>
            <a:endParaRPr lang="en-US" sz="1200" dirty="0"/>
          </a:p>
          <a:p>
            <a:pPr marL="0" indent="0">
              <a:buNone/>
            </a:pPr>
            <a:endParaRPr lang="en-US" sz="1200" b="1" i="1" dirty="0"/>
          </a:p>
          <a:p>
            <a:pPr marL="0" indent="0">
              <a:buNone/>
            </a:pPr>
            <a:r>
              <a:rPr lang="en-US" sz="1200" b="1" i="1" dirty="0" smtClean="0"/>
              <a:t>How </a:t>
            </a:r>
            <a:r>
              <a:rPr lang="en-US" sz="1200" b="1" i="1" dirty="0"/>
              <a:t>do they buy trips (package or not)</a:t>
            </a:r>
            <a:r>
              <a:rPr lang="en-US" sz="1200" b="1" i="1" dirty="0" smtClean="0"/>
              <a:t>?</a:t>
            </a:r>
          </a:p>
          <a:p>
            <a:pPr marL="179388" indent="-179388"/>
            <a:r>
              <a:rPr lang="en-US" sz="1200" dirty="0"/>
              <a:t>They buy a package for three, seven or more days depending on the time they </a:t>
            </a:r>
            <a:r>
              <a:rPr lang="en-US" sz="1200" dirty="0" smtClean="0"/>
              <a:t>have; offers are not available online so skiers contact provider by email</a:t>
            </a:r>
            <a:endParaRPr lang="en-US" sz="1200" dirty="0"/>
          </a:p>
          <a:p>
            <a:pPr marL="0" indent="0">
              <a:buNone/>
            </a:pP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2403273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a:t>
            </a:r>
            <a:r>
              <a:rPr lang="en-US" b="1" dirty="0" smtClean="0"/>
              <a:t>(</a:t>
            </a:r>
            <a:r>
              <a:rPr lang="en-US" b="1" dirty="0"/>
              <a:t>Freeride</a:t>
            </a:r>
            <a:r>
              <a:rPr lang="en-US" b="1" dirty="0" smtClean="0"/>
              <a:t>)</a:t>
            </a:r>
            <a:r>
              <a:rPr lang="en-US" b="1" dirty="0"/>
              <a:t>: ANTICIPATION</a:t>
            </a:r>
            <a:endParaRPr lang="en-US" dirty="0"/>
          </a:p>
        </p:txBody>
      </p:sp>
      <p:sp>
        <p:nvSpPr>
          <p:cNvPr id="5" name="Text Placeholder 4"/>
          <p:cNvSpPr>
            <a:spLocks noGrp="1"/>
          </p:cNvSpPr>
          <p:nvPr>
            <p:ph type="body" idx="1"/>
          </p:nvPr>
        </p:nvSpPr>
        <p:spPr>
          <a:xfrm>
            <a:off x="457200" y="1924156"/>
            <a:ext cx="8229600" cy="460075"/>
          </a:xfrm>
        </p:spPr>
        <p:txBody>
          <a:bodyPr/>
          <a:lstStyle/>
          <a:p>
            <a:pPr algn="ctr"/>
            <a:r>
              <a:rPr lang="en-US" dirty="0" smtClean="0"/>
              <a:t>Summary of Gaps and Opportunities</a:t>
            </a:r>
            <a:endParaRPr lang="en-US" dirty="0"/>
          </a:p>
        </p:txBody>
      </p:sp>
      <p:sp>
        <p:nvSpPr>
          <p:cNvPr id="6" name="Content Placeholder 5"/>
          <p:cNvSpPr>
            <a:spLocks noGrp="1"/>
          </p:cNvSpPr>
          <p:nvPr>
            <p:ph sz="half" idx="2"/>
          </p:nvPr>
        </p:nvSpPr>
        <p:spPr>
          <a:xfrm>
            <a:off x="457200" y="2341639"/>
            <a:ext cx="8229600" cy="4354412"/>
          </a:xfrm>
        </p:spPr>
        <p:txBody>
          <a:bodyPr>
            <a:normAutofit/>
          </a:bodyPr>
          <a:lstStyle/>
          <a:p>
            <a:pPr marL="0" indent="0">
              <a:buNone/>
            </a:pPr>
            <a:r>
              <a:rPr lang="en-US" sz="1100" b="1" i="1" dirty="0"/>
              <a:t>How do they think of Macedonia?</a:t>
            </a:r>
          </a:p>
          <a:p>
            <a:pPr marL="179388" indent="-179388"/>
            <a:r>
              <a:rPr lang="en-US" sz="1200" dirty="0" smtClean="0"/>
              <a:t>Very limited media coverage on freeride skiing in Macedonia in specialized hard adventure travel media</a:t>
            </a:r>
            <a:endParaRPr lang="en-US" sz="1200" dirty="0"/>
          </a:p>
          <a:p>
            <a:pPr marL="179388" indent="-179388"/>
            <a:r>
              <a:rPr lang="en-US" sz="1200" dirty="0" smtClean="0"/>
              <a:t>Lack of proactive effort to offset negative media coverage on refugee and political crisis: </a:t>
            </a:r>
            <a:br>
              <a:rPr lang="en-US" sz="1200" dirty="0" smtClean="0"/>
            </a:br>
            <a:endParaRPr lang="en-US" sz="1200" dirty="0" smtClean="0"/>
          </a:p>
          <a:p>
            <a:pPr marL="0" indent="0">
              <a:buNone/>
            </a:pPr>
            <a:r>
              <a:rPr lang="en-US" sz="1200" b="1" i="1" dirty="0"/>
              <a:t>How do they book?</a:t>
            </a:r>
          </a:p>
          <a:p>
            <a:pPr marL="179388" indent="-179388"/>
            <a:r>
              <a:rPr lang="en-US" sz="1200" dirty="0" smtClean="0"/>
              <a:t>Lack of transparent information about offers and packages online in format and style that compares to competition</a:t>
            </a:r>
          </a:p>
          <a:p>
            <a:pPr marL="179388" indent="-179388"/>
            <a:r>
              <a:rPr lang="en-US" sz="1200" dirty="0" smtClean="0"/>
              <a:t>Limited ability to pick and choose different packages depending on accommodation and service options</a:t>
            </a:r>
          </a:p>
          <a:p>
            <a:pPr marL="0" indent="0">
              <a:buNone/>
            </a:pPr>
            <a:endParaRPr lang="en-US" sz="1200" dirty="0" smtClean="0"/>
          </a:p>
          <a:p>
            <a:pPr marL="0" indent="0">
              <a:buNone/>
            </a:pPr>
            <a:r>
              <a:rPr lang="en-US" sz="1200" b="1" i="1" dirty="0"/>
              <a:t>How do they buy trips (package or not)</a:t>
            </a:r>
            <a:r>
              <a:rPr lang="en-US" sz="1200" b="1" i="1" dirty="0" smtClean="0"/>
              <a:t>?</a:t>
            </a:r>
            <a:endParaRPr lang="en-US" sz="1200" dirty="0"/>
          </a:p>
          <a:p>
            <a:pPr marL="179388" indent="-179388"/>
            <a:r>
              <a:rPr lang="en-US" sz="1200" dirty="0" smtClean="0"/>
              <a:t>No online booking options</a:t>
            </a:r>
            <a:endParaRPr lang="en-US" sz="1200" dirty="0"/>
          </a:p>
          <a:p>
            <a:pPr marL="0" indent="0">
              <a:buNone/>
            </a:pPr>
            <a:endParaRPr lang="en-US" sz="1200" dirty="0" smtClean="0"/>
          </a:p>
        </p:txBody>
      </p:sp>
      <p:sp>
        <p:nvSpPr>
          <p:cNvPr id="9" name="AutoShape 5"/>
          <p:cNvSpPr>
            <a:spLocks noChangeArrowheads="1"/>
          </p:cNvSpPr>
          <p:nvPr/>
        </p:nvSpPr>
        <p:spPr bwMode="auto">
          <a:xfrm>
            <a:off x="367658" y="780962"/>
            <a:ext cx="1414014" cy="976431"/>
          </a:xfrm>
          <a:prstGeom prst="homePlate">
            <a:avLst>
              <a:gd name="adj" fmla="val 4012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4280914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02608"/>
          </a:xfrm>
        </p:spPr>
        <p:txBody>
          <a:bodyPr>
            <a:normAutofit fontScale="90000"/>
          </a:bodyPr>
          <a:lstStyle/>
          <a:p>
            <a:r>
              <a:rPr lang="en-US" b="1" dirty="0"/>
              <a:t>Hard adventure tourists </a:t>
            </a:r>
            <a:r>
              <a:rPr lang="en-US" b="1" dirty="0" smtClean="0"/>
              <a:t>(</a:t>
            </a:r>
            <a:r>
              <a:rPr lang="en-US" b="1" dirty="0"/>
              <a:t>Freeride</a:t>
            </a:r>
            <a:r>
              <a:rPr lang="en-US" b="1" dirty="0" smtClean="0"/>
              <a:t>)</a:t>
            </a:r>
            <a:r>
              <a:rPr lang="en-US" b="1" dirty="0"/>
              <a:t>: TRAVEL </a:t>
            </a:r>
            <a:r>
              <a:rPr lang="en-US" b="1" dirty="0" smtClean="0"/>
              <a:t>TO</a:t>
            </a:r>
            <a:endParaRPr lang="en-US" dirty="0"/>
          </a:p>
        </p:txBody>
      </p:sp>
      <p:sp>
        <p:nvSpPr>
          <p:cNvPr id="5" name="Text Placeholder 4"/>
          <p:cNvSpPr>
            <a:spLocks noGrp="1"/>
          </p:cNvSpPr>
          <p:nvPr>
            <p:ph type="body" idx="1"/>
          </p:nvPr>
        </p:nvSpPr>
        <p:spPr>
          <a:xfrm>
            <a:off x="457200" y="1924156"/>
            <a:ext cx="4040188" cy="460075"/>
          </a:xfrm>
        </p:spPr>
        <p:txBody>
          <a:bodyPr/>
          <a:lstStyle/>
          <a:p>
            <a:pPr algn="ctr"/>
            <a:r>
              <a:rPr lang="en-US" dirty="0" smtClean="0"/>
              <a:t>Ideal</a:t>
            </a:r>
            <a:endParaRPr lang="en-US" dirty="0"/>
          </a:p>
        </p:txBody>
      </p:sp>
      <p:sp>
        <p:nvSpPr>
          <p:cNvPr id="6" name="Content Placeholder 5"/>
          <p:cNvSpPr>
            <a:spLocks noGrp="1"/>
          </p:cNvSpPr>
          <p:nvPr>
            <p:ph sz="half" idx="2"/>
          </p:nvPr>
        </p:nvSpPr>
        <p:spPr>
          <a:xfrm>
            <a:off x="457200" y="2341639"/>
            <a:ext cx="4040188" cy="4354412"/>
          </a:xfrm>
        </p:spPr>
        <p:txBody>
          <a:bodyPr>
            <a:normAutofit/>
          </a:bodyPr>
          <a:lstStyle/>
          <a:p>
            <a:pPr marL="0" indent="0">
              <a:buNone/>
            </a:pPr>
            <a:r>
              <a:rPr lang="en-US" sz="1200" b="1" i="1" dirty="0"/>
              <a:t>Means of travel to Macedonia</a:t>
            </a:r>
            <a:r>
              <a:rPr lang="en-US" sz="1200" b="1" i="1" dirty="0" smtClean="0"/>
              <a:t>?</a:t>
            </a:r>
          </a:p>
          <a:p>
            <a:r>
              <a:rPr lang="en-US" sz="1200" dirty="0" smtClean="0"/>
              <a:t>They travel by plane from home to Macedonia or if it is a reasonable drive, may come with cars</a:t>
            </a:r>
          </a:p>
          <a:p>
            <a:r>
              <a:rPr lang="en-US" sz="1200" dirty="0" smtClean="0"/>
              <a:t>Reach by car skiing area or camping area</a:t>
            </a:r>
          </a:p>
          <a:p>
            <a:endParaRPr lang="en-US" sz="1200" dirty="0" smtClean="0"/>
          </a:p>
          <a:p>
            <a:pPr marL="0" indent="0">
              <a:buNone/>
            </a:pPr>
            <a:endParaRPr lang="en-US" sz="1200" dirty="0" smtClean="0"/>
          </a:p>
          <a:p>
            <a:pPr marL="0" indent="0">
              <a:buNone/>
            </a:pPr>
            <a:endParaRPr lang="en-US" sz="1200" b="1" i="1" dirty="0" smtClean="0"/>
          </a:p>
          <a:p>
            <a:pPr marL="0" indent="0">
              <a:buNone/>
            </a:pPr>
            <a:endParaRPr lang="en-US" sz="1200" b="1" i="1" dirty="0"/>
          </a:p>
          <a:p>
            <a:pPr marL="0" indent="0">
              <a:buNone/>
            </a:pPr>
            <a:r>
              <a:rPr lang="en-US" sz="1200" b="1" i="1" dirty="0" smtClean="0"/>
              <a:t>Entry point in Macedonia?</a:t>
            </a:r>
          </a:p>
          <a:p>
            <a:r>
              <a:rPr lang="en-US" sz="1200" dirty="0" smtClean="0"/>
              <a:t>Skopje by air or by road (depending on origin and route)</a:t>
            </a:r>
            <a:endParaRPr lang="en-US" sz="1200" dirty="0"/>
          </a:p>
          <a:p>
            <a:pPr marL="0" indent="0">
              <a:buNone/>
            </a:pPr>
            <a:endParaRPr lang="en-US" sz="1200" dirty="0" smtClean="0"/>
          </a:p>
          <a:p>
            <a:pPr marL="0" indent="0">
              <a:buNone/>
            </a:pPr>
            <a:r>
              <a:rPr lang="en-US" sz="1200" b="1" i="1" dirty="0" smtClean="0"/>
              <a:t>Do they need visa?</a:t>
            </a:r>
          </a:p>
          <a:p>
            <a:r>
              <a:rPr lang="en-US" sz="1200" dirty="0" smtClean="0"/>
              <a:t>No need for visa for citizens of EU, US, Canada</a:t>
            </a:r>
            <a:endParaRPr lang="en-US" sz="1200" dirty="0"/>
          </a:p>
        </p:txBody>
      </p:sp>
      <p:sp>
        <p:nvSpPr>
          <p:cNvPr id="7" name="Text Placeholder 6"/>
          <p:cNvSpPr>
            <a:spLocks noGrp="1"/>
          </p:cNvSpPr>
          <p:nvPr>
            <p:ph type="body" sz="quarter" idx="3"/>
          </p:nvPr>
        </p:nvSpPr>
        <p:spPr>
          <a:xfrm>
            <a:off x="4645025" y="1924156"/>
            <a:ext cx="4041775" cy="460075"/>
          </a:xfrm>
        </p:spPr>
        <p:txBody>
          <a:bodyPr/>
          <a:lstStyle/>
          <a:p>
            <a:pPr algn="ctr"/>
            <a:r>
              <a:rPr lang="en-US" dirty="0" smtClean="0"/>
              <a:t>Current</a:t>
            </a:r>
            <a:endParaRPr lang="en-US" dirty="0"/>
          </a:p>
        </p:txBody>
      </p:sp>
      <p:sp>
        <p:nvSpPr>
          <p:cNvPr id="8" name="Content Placeholder 7"/>
          <p:cNvSpPr>
            <a:spLocks noGrp="1"/>
          </p:cNvSpPr>
          <p:nvPr>
            <p:ph sz="quarter" idx="4"/>
          </p:nvPr>
        </p:nvSpPr>
        <p:spPr>
          <a:xfrm>
            <a:off x="4645025" y="2341639"/>
            <a:ext cx="4041775" cy="4354412"/>
          </a:xfrm>
        </p:spPr>
        <p:txBody>
          <a:bodyPr>
            <a:normAutofit/>
          </a:bodyPr>
          <a:lstStyle/>
          <a:p>
            <a:pPr marL="0" indent="0">
              <a:buNone/>
            </a:pPr>
            <a:r>
              <a:rPr lang="en-US" sz="1200" b="1" i="1" dirty="0"/>
              <a:t>Means of travel to Macedonia?</a:t>
            </a:r>
          </a:p>
          <a:p>
            <a:r>
              <a:rPr lang="en-US" sz="1200" dirty="0"/>
              <a:t>They travel by plane from home to Macedonia or if it is a reasonable drive, may come with </a:t>
            </a:r>
            <a:r>
              <a:rPr lang="en-US" sz="1200" dirty="0" smtClean="0"/>
              <a:t>cars</a:t>
            </a:r>
          </a:p>
          <a:p>
            <a:r>
              <a:rPr lang="en-US" sz="1200" dirty="0" smtClean="0"/>
              <a:t>Two of the areas where freeride is available is reachable by car (</a:t>
            </a:r>
            <a:r>
              <a:rPr lang="en-US" sz="1200" dirty="0" err="1" smtClean="0"/>
              <a:t>Popova</a:t>
            </a:r>
            <a:r>
              <a:rPr lang="en-US" sz="1200" dirty="0" smtClean="0"/>
              <a:t> </a:t>
            </a:r>
            <a:r>
              <a:rPr lang="en-US" sz="1200" dirty="0" err="1" smtClean="0"/>
              <a:t>shapka</a:t>
            </a:r>
            <a:r>
              <a:rPr lang="en-US" sz="1200" dirty="0" smtClean="0"/>
              <a:t> and Bitola/ </a:t>
            </a:r>
            <a:r>
              <a:rPr lang="en-US" sz="1200" dirty="0" err="1" smtClean="0"/>
              <a:t>Pelister</a:t>
            </a:r>
            <a:r>
              <a:rPr lang="en-US" sz="1200" dirty="0" smtClean="0"/>
              <a:t> NP) while an alternative possible location in </a:t>
            </a:r>
            <a:r>
              <a:rPr lang="en-US" sz="1200" dirty="0" err="1" smtClean="0"/>
              <a:t>Kojuf</a:t>
            </a:r>
            <a:r>
              <a:rPr lang="en-US" sz="1200" dirty="0" smtClean="0"/>
              <a:t> is inaccessible</a:t>
            </a:r>
            <a:endParaRPr lang="en-US" sz="1200" dirty="0"/>
          </a:p>
          <a:p>
            <a:pPr marL="0" indent="0">
              <a:buNone/>
            </a:pPr>
            <a:endParaRPr lang="en-US" sz="1200" dirty="0" smtClean="0"/>
          </a:p>
          <a:p>
            <a:pPr marL="0" indent="0">
              <a:buNone/>
            </a:pPr>
            <a:endParaRPr lang="en-US" sz="1200" dirty="0" smtClean="0"/>
          </a:p>
          <a:p>
            <a:pPr marL="0" indent="0">
              <a:buNone/>
            </a:pPr>
            <a:endParaRPr lang="en-US" sz="1200" dirty="0"/>
          </a:p>
          <a:p>
            <a:pPr marL="0" indent="0">
              <a:buNone/>
            </a:pPr>
            <a:r>
              <a:rPr lang="en-US" sz="1200" b="1" i="1" dirty="0"/>
              <a:t>Entry point in Macedonia?</a:t>
            </a:r>
          </a:p>
          <a:p>
            <a:r>
              <a:rPr lang="en-US" sz="1200" dirty="0"/>
              <a:t>Skopje by air or by road (depending on origin and route)</a:t>
            </a:r>
          </a:p>
          <a:p>
            <a:pPr marL="0" indent="0">
              <a:buNone/>
            </a:pPr>
            <a:endParaRPr lang="en-US" sz="1200" dirty="0"/>
          </a:p>
          <a:p>
            <a:pPr marL="0" indent="0">
              <a:buNone/>
            </a:pPr>
            <a:r>
              <a:rPr lang="en-US" sz="1200" b="1" i="1" dirty="0"/>
              <a:t>Do they need visa?</a:t>
            </a:r>
          </a:p>
          <a:p>
            <a:r>
              <a:rPr lang="en-US" sz="1200" dirty="0"/>
              <a:t>No need for visa for citizens of EU, US, Canada</a:t>
            </a:r>
          </a:p>
          <a:p>
            <a:pPr marL="0" indent="0">
              <a:buNone/>
            </a:pPr>
            <a:endParaRPr lang="en-US" sz="1200" dirty="0"/>
          </a:p>
        </p:txBody>
      </p:sp>
      <p:sp>
        <p:nvSpPr>
          <p:cNvPr id="9" name="AutoShape 5"/>
          <p:cNvSpPr>
            <a:spLocks noChangeArrowheads="1"/>
          </p:cNvSpPr>
          <p:nvPr/>
        </p:nvSpPr>
        <p:spPr bwMode="auto">
          <a:xfrm>
            <a:off x="367658" y="780962"/>
            <a:ext cx="1414014" cy="976431"/>
          </a:xfrm>
          <a:prstGeom prst="homePlate">
            <a:avLst>
              <a:gd name="adj" fmla="val 40129"/>
            </a:avLst>
          </a:prstGeom>
          <a:noFill/>
          <a:ln w="19050">
            <a:solidFill>
              <a:schemeClr val="tx1"/>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Anticipation</a:t>
            </a:r>
            <a:endParaRPr lang="en-US" sz="1400" b="1" dirty="0">
              <a:solidFill>
                <a:schemeClr val="tx1">
                  <a:lumMod val="95000"/>
                  <a:lumOff val="5000"/>
                </a:schemeClr>
              </a:solidFill>
              <a:latin typeface="Times New Roman" pitchFamily="18" charset="0"/>
            </a:endParaRPr>
          </a:p>
        </p:txBody>
      </p:sp>
      <p:sp>
        <p:nvSpPr>
          <p:cNvPr id="10" name="AutoShape 6"/>
          <p:cNvSpPr>
            <a:spLocks noChangeArrowheads="1"/>
          </p:cNvSpPr>
          <p:nvPr/>
        </p:nvSpPr>
        <p:spPr bwMode="auto">
          <a:xfrm>
            <a:off x="1510666" y="780962"/>
            <a:ext cx="1613221" cy="976431"/>
          </a:xfrm>
          <a:prstGeom prst="chevron">
            <a:avLst>
              <a:gd name="adj" fmla="val 42659"/>
            </a:avLst>
          </a:prstGeom>
          <a:solidFill>
            <a:schemeClr val="accent2">
              <a:lumMod val="20000"/>
              <a:lumOff val="80000"/>
            </a:schemeClr>
          </a:solidFill>
          <a:ln w="19050">
            <a:solidFill>
              <a:schemeClr val="accent2">
                <a:lumMod val="75000"/>
              </a:schemeClr>
            </a:solidFill>
            <a:miter lim="800000"/>
            <a:headEnd/>
            <a:tailEnd/>
          </a:ln>
          <a:effectLst/>
        </p:spPr>
        <p:txBody>
          <a:bodyPr anchor="ctr"/>
          <a:lstStyle/>
          <a:p>
            <a:pPr eaLnBrk="1" hangingPunct="1"/>
            <a:r>
              <a:rPr lang="en-US" sz="1400" b="1" dirty="0" smtClean="0">
                <a:solidFill>
                  <a:schemeClr val="tx1">
                    <a:lumMod val="95000"/>
                    <a:lumOff val="5000"/>
                  </a:schemeClr>
                </a:solidFill>
                <a:latin typeface="Times New Roman" pitchFamily="18" charset="0"/>
              </a:rPr>
              <a:t>Travel to place</a:t>
            </a:r>
            <a:endParaRPr lang="en-US" sz="1400" b="1" dirty="0">
              <a:solidFill>
                <a:schemeClr val="tx1">
                  <a:lumMod val="95000"/>
                  <a:lumOff val="5000"/>
                </a:schemeClr>
              </a:solidFill>
              <a:latin typeface="Times New Roman" pitchFamily="18" charset="0"/>
            </a:endParaRPr>
          </a:p>
        </p:txBody>
      </p:sp>
      <p:sp>
        <p:nvSpPr>
          <p:cNvPr id="11" name="AutoShape 7"/>
          <p:cNvSpPr>
            <a:spLocks noChangeArrowheads="1"/>
          </p:cNvSpPr>
          <p:nvPr/>
        </p:nvSpPr>
        <p:spPr bwMode="auto">
          <a:xfrm>
            <a:off x="2867988" y="780962"/>
            <a:ext cx="2928958" cy="976431"/>
          </a:xfrm>
          <a:prstGeom prst="chevron">
            <a:avLst>
              <a:gd name="adj" fmla="val 45139"/>
            </a:avLst>
          </a:prstGeom>
          <a:solidFill>
            <a:schemeClr val="bg1"/>
          </a:solidFill>
          <a:ln w="19050">
            <a:solidFill>
              <a:srgbClr val="333300"/>
            </a:solidFill>
            <a:miter lim="800000"/>
            <a:headEnd/>
            <a:tailEnd/>
          </a:ln>
          <a:effectLst/>
        </p:spPr>
        <p:txBody>
          <a:bodyPr anchor="ctr"/>
          <a:lstStyle/>
          <a:p>
            <a:pPr algn="ctr" eaLnBrk="1" hangingPunct="1"/>
            <a:r>
              <a:rPr lang="en-US" sz="1400" b="1" dirty="0" smtClean="0">
                <a:solidFill>
                  <a:schemeClr val="tx1">
                    <a:lumMod val="95000"/>
                    <a:lumOff val="5000"/>
                  </a:schemeClr>
                </a:solidFill>
                <a:latin typeface="Times New Roman" pitchFamily="18" charset="0"/>
              </a:rPr>
              <a:t>Destination Experience</a:t>
            </a:r>
            <a:endParaRPr lang="en-US" sz="1400" b="1" dirty="0">
              <a:solidFill>
                <a:schemeClr val="tx1">
                  <a:lumMod val="95000"/>
                  <a:lumOff val="5000"/>
                </a:schemeClr>
              </a:solidFill>
              <a:latin typeface="Times New Roman" pitchFamily="18" charset="0"/>
            </a:endParaRPr>
          </a:p>
        </p:txBody>
      </p:sp>
      <p:sp>
        <p:nvSpPr>
          <p:cNvPr id="12" name="AutoShape 8"/>
          <p:cNvSpPr>
            <a:spLocks noChangeArrowheads="1"/>
          </p:cNvSpPr>
          <p:nvPr/>
        </p:nvSpPr>
        <p:spPr bwMode="auto">
          <a:xfrm>
            <a:off x="5511194" y="780962"/>
            <a:ext cx="1637464"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Travel </a:t>
            </a:r>
            <a:r>
              <a:rPr lang="en-US" sz="1400" b="1" dirty="0" smtClean="0">
                <a:solidFill>
                  <a:schemeClr val="tx1">
                    <a:lumMod val="95000"/>
                    <a:lumOff val="5000"/>
                  </a:schemeClr>
                </a:solidFill>
                <a:latin typeface="Times New Roman" pitchFamily="18" charset="0"/>
              </a:rPr>
              <a:t>back</a:t>
            </a:r>
            <a:endParaRPr lang="en-US" sz="1400" b="1" dirty="0">
              <a:solidFill>
                <a:schemeClr val="tx1">
                  <a:lumMod val="95000"/>
                  <a:lumOff val="5000"/>
                </a:schemeClr>
              </a:solidFill>
              <a:latin typeface="Times New Roman" pitchFamily="18" charset="0"/>
            </a:endParaRPr>
          </a:p>
        </p:txBody>
      </p:sp>
      <p:sp>
        <p:nvSpPr>
          <p:cNvPr id="13" name="AutoShape 9"/>
          <p:cNvSpPr>
            <a:spLocks noChangeArrowheads="1"/>
          </p:cNvSpPr>
          <p:nvPr/>
        </p:nvSpPr>
        <p:spPr bwMode="auto">
          <a:xfrm>
            <a:off x="6888873" y="780962"/>
            <a:ext cx="2125786" cy="976431"/>
          </a:xfrm>
          <a:prstGeom prst="chevron">
            <a:avLst>
              <a:gd name="adj" fmla="val 42659"/>
            </a:avLst>
          </a:prstGeom>
          <a:solidFill>
            <a:schemeClr val="bg1"/>
          </a:solidFill>
          <a:ln w="19050">
            <a:solidFill>
              <a:srgbClr val="333300"/>
            </a:solidFill>
            <a:miter lim="800000"/>
            <a:headEnd/>
            <a:tailEnd/>
          </a:ln>
          <a:effectLst/>
        </p:spPr>
        <p:txBody>
          <a:bodyPr anchor="ctr"/>
          <a:lstStyle/>
          <a:p>
            <a:pPr eaLnBrk="1" hangingPunct="1"/>
            <a:r>
              <a:rPr lang="en-US" sz="1400" b="1" dirty="0">
                <a:solidFill>
                  <a:schemeClr val="tx1">
                    <a:lumMod val="95000"/>
                    <a:lumOff val="5000"/>
                  </a:schemeClr>
                </a:solidFill>
                <a:latin typeface="Times New Roman" pitchFamily="18" charset="0"/>
              </a:rPr>
              <a:t>    Recollection</a:t>
            </a:r>
          </a:p>
        </p:txBody>
      </p:sp>
    </p:spTree>
    <p:extLst>
      <p:ext uri="{BB962C8B-B14F-4D97-AF65-F5344CB8AC3E}">
        <p14:creationId xmlns:p14="http://schemas.microsoft.com/office/powerpoint/2010/main" val="508669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6510</TotalTime>
  <Words>2419</Words>
  <Application>Microsoft Office PowerPoint</Application>
  <PresentationFormat>On-screen Show (4:3)</PresentationFormat>
  <Paragraphs>319</Paragraphs>
  <Slides>18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Hard adventure Tourists (freeride)   Ideal Traveler Profile: Andreas  &amp; Visitor Experience  Value Chain Analysis  (VCA)</vt:lpstr>
      <vt:lpstr>Hard adventure Tourists (freeride)   Ideal Traveler Profile: Andreas  &amp; Visitor Experience  Value Chain Analysis  (VCA)</vt:lpstr>
      <vt:lpstr>PowerPoint Presentation</vt:lpstr>
      <vt:lpstr>PowerPoint Presentation</vt:lpstr>
      <vt:lpstr>Hard adventure Tourists (freeride)  Ideal Traveler Profile: Andreas &amp; Visitor Experience  Value Chain Analysis  (VCA)</vt:lpstr>
      <vt:lpstr>Hard adventure tourists (Freeride): ANTICIPATION</vt:lpstr>
      <vt:lpstr>Hard adventure tourists (Freeride): ANTICIPATION</vt:lpstr>
      <vt:lpstr>Hard adventure tourists (Freeride): ANTICIPATION</vt:lpstr>
      <vt:lpstr>Hard adventure tourists (Freeride): TRAVEL TO</vt:lpstr>
      <vt:lpstr>Hard adventure tourists (Freeride): TRAVEL TO</vt:lpstr>
      <vt:lpstr>Hard adventure tourists (Freeride): DESTINATION EXPERIENCE</vt:lpstr>
      <vt:lpstr>Hard adventure tourists (Freeride): DESTINATION EXPERIENCE</vt:lpstr>
      <vt:lpstr>Hard adventure tourists (Freeride): DESTINATION EXPERIENCE</vt:lpstr>
      <vt:lpstr>Hard adventure tourists (Freeride): DESTINATION EXPERIENCE</vt:lpstr>
      <vt:lpstr>Hard adventure tourists (Freeride): TRAVEL BACK</vt:lpstr>
      <vt:lpstr>Hard adventure tourists (Freeride): TRAVEL BACK</vt:lpstr>
      <vt:lpstr>Hard adventure tourists (Freeride): RECOLLECTION</vt:lpstr>
      <vt:lpstr>Hard adventure tourists (Freeride): RECOLLECTION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Milena Nikolova</dc:creator>
  <cp:lastModifiedBy>Melissa Rekas</cp:lastModifiedBy>
  <cp:revision>154</cp:revision>
  <dcterms:created xsi:type="dcterms:W3CDTF">2016-06-08T21:23:59Z</dcterms:created>
  <dcterms:modified xsi:type="dcterms:W3CDTF">2016-07-21T13:51:15Z</dcterms:modified>
</cp:coreProperties>
</file>