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0" r:id="rId2"/>
    <p:sldId id="261" r:id="rId3"/>
    <p:sldId id="256" r:id="rId4"/>
    <p:sldId id="257" r:id="rId5"/>
    <p:sldId id="262" r:id="rId6"/>
    <p:sldId id="259" r:id="rId7"/>
    <p:sldId id="263" r:id="rId8"/>
    <p:sldId id="266" r:id="rId9"/>
    <p:sldId id="264" r:id="rId10"/>
    <p:sldId id="267" r:id="rId11"/>
    <p:sldId id="268" r:id="rId12"/>
    <p:sldId id="265" r:id="rId13"/>
    <p:sldId id="269" r:id="rId14"/>
    <p:sldId id="272" r:id="rId15"/>
    <p:sldId id="271" r:id="rId16"/>
    <p:sldId id="274" r:id="rId17"/>
    <p:sldId id="275"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63" autoAdjust="0"/>
  </p:normalViewPr>
  <p:slideViewPr>
    <p:cSldViewPr snapToGrid="0" snapToObjects="1">
      <p:cViewPr varScale="1">
        <p:scale>
          <a:sx n="99" d="100"/>
          <a:sy n="99" d="100"/>
        </p:scale>
        <p:origin x="18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A67D6-36D2-FC46-A042-06706F89FE6C}" type="datetimeFigureOut">
              <a:rPr lang="en-US" smtClean="0"/>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21A18-0E4E-A04B-BFAB-FFF3E9A423FA}" type="slidenum">
              <a:rPr lang="en-US" smtClean="0"/>
              <a:t>‹#›</a:t>
            </a:fld>
            <a:endParaRPr lang="en-US"/>
          </a:p>
        </p:txBody>
      </p:sp>
    </p:spTree>
    <p:extLst>
      <p:ext uri="{BB962C8B-B14F-4D97-AF65-F5344CB8AC3E}">
        <p14:creationId xmlns:p14="http://schemas.microsoft.com/office/powerpoint/2010/main" val="2630826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1</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2</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3</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4</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5</a:t>
            </a:fld>
            <a:endParaRPr lang="en-US"/>
          </a:p>
        </p:txBody>
      </p:sp>
    </p:spTree>
    <p:extLst>
      <p:ext uri="{BB962C8B-B14F-4D97-AF65-F5344CB8AC3E}">
        <p14:creationId xmlns:p14="http://schemas.microsoft.com/office/powerpoint/2010/main" val="98184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a:cs typeface="Times New Roman"/>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3951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3554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406276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15145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04476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38586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Times New Roman"/>
                <a:cs typeface="Times New Roman"/>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800">
                <a:latin typeface="Times New Roman"/>
                <a:cs typeface="Times New Roman"/>
              </a:defRPr>
            </a:lvl1pPr>
          </a:lstStyle>
          <a:p>
            <a:fld id="{0191FC8E-19BC-4146-A8DD-EFE5E1120E2A}" type="datetimeFigureOut">
              <a:rPr lang="en-US" smtClean="0"/>
              <a:pPr/>
              <a:t>7/21/2016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sz="1800">
                <a:latin typeface="Times New Roman"/>
                <a:cs typeface="Times New Roman"/>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sz="1800">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73620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075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57024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381566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4543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8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smtClean="0"/>
              <a:t>Hard adventure Tourists (paragliding)</a:t>
            </a:r>
            <a:br>
              <a:rPr lang="en-US" b="1" dirty="0" smtClean="0"/>
            </a:br>
            <a:r>
              <a:rPr lang="en-US" b="1" dirty="0" smtClean="0"/>
              <a:t/>
            </a:r>
            <a:br>
              <a:rPr lang="en-US" b="1" dirty="0" smtClean="0"/>
            </a:br>
            <a:r>
              <a:rPr lang="en-US" b="1" dirty="0"/>
              <a:t/>
            </a:r>
            <a:br>
              <a:rPr lang="en-US" b="1" dirty="0"/>
            </a:br>
            <a:r>
              <a:rPr lang="en-US" dirty="0" smtClean="0"/>
              <a:t>Ideal </a:t>
            </a:r>
            <a:r>
              <a:rPr lang="en-US" dirty="0"/>
              <a:t>Traveler Profile:</a:t>
            </a:r>
            <a:br>
              <a:rPr lang="en-US" dirty="0"/>
            </a:br>
            <a:r>
              <a:rPr lang="en-US" dirty="0" err="1" smtClean="0"/>
              <a:t>Marek</a:t>
            </a:r>
            <a:r>
              <a:rPr lang="en-US" dirty="0"/>
              <a:t/>
            </a:r>
            <a:br>
              <a:rPr lang="en-US" dirty="0"/>
            </a:br>
            <a:r>
              <a:rPr lang="en-US" dirty="0"/>
              <a:t>&amp;</a:t>
            </a:r>
            <a:br>
              <a:rPr lang="en-US" dirty="0"/>
            </a:br>
            <a:r>
              <a:rPr lang="en-US" dirty="0"/>
              <a:t>Visitor Experience </a:t>
            </a:r>
            <a:r>
              <a:rPr lang="en-US" dirty="0" smtClean="0"/>
              <a:t/>
            </a:r>
            <a:br>
              <a:rPr lang="en-US" dirty="0" smtClean="0"/>
            </a:br>
            <a:r>
              <a:rPr lang="en-US" dirty="0" smtClean="0"/>
              <a:t>Value </a:t>
            </a:r>
            <a:r>
              <a:rPr lang="en-US" dirty="0"/>
              <a:t>Chain Analysis</a:t>
            </a:r>
            <a:br>
              <a:rPr lang="en-US" dirty="0"/>
            </a:br>
            <a:r>
              <a:rPr lang="en-US" dirty="0" smtClean="0"/>
              <a:t> (VCA)</a:t>
            </a:r>
            <a:endParaRPr lang="en-US" b="1" dirty="0"/>
          </a:p>
        </p:txBody>
      </p:sp>
      <p:pic>
        <p:nvPicPr>
          <p:cNvPr id="7" name="Picture 6" descr="Paraglider-1.jpg"/>
          <p:cNvPicPr>
            <a:picLocks noChangeAspect="1"/>
          </p:cNvPicPr>
          <p:nvPr/>
        </p:nvPicPr>
        <p:blipFill rotWithShape="1">
          <a:blip r:embed="rId3">
            <a:extLst>
              <a:ext uri="{28A0092B-C50C-407E-A947-70E740481C1C}">
                <a14:useLocalDpi xmlns:a14="http://schemas.microsoft.com/office/drawing/2010/main" val="0"/>
              </a:ext>
            </a:extLst>
          </a:blip>
          <a:srcRect l="9912" r="22247"/>
          <a:stretch/>
        </p:blipFill>
        <p:spPr>
          <a:xfrm>
            <a:off x="225783" y="197556"/>
            <a:ext cx="4346222" cy="6406444"/>
          </a:xfrm>
          <a:prstGeom prst="rect">
            <a:avLst/>
          </a:prstGeom>
        </p:spPr>
      </p:pic>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5171259" y="5894703"/>
            <a:ext cx="3781425" cy="746760"/>
          </a:xfrm>
          <a:prstGeom prst="rect">
            <a:avLst/>
          </a:prstGeom>
        </p:spPr>
      </p:pic>
    </p:spTree>
    <p:extLst>
      <p:ext uri="{BB962C8B-B14F-4D97-AF65-F5344CB8AC3E}">
        <p14:creationId xmlns:p14="http://schemas.microsoft.com/office/powerpoint/2010/main" val="354844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endParaRPr lang="en-US" sz="1100" b="1" i="1" dirty="0" smtClean="0"/>
          </a:p>
          <a:p>
            <a:pPr marL="0" indent="0">
              <a:buNone/>
            </a:pPr>
            <a:r>
              <a:rPr lang="en-US" sz="1100" b="1" i="1" dirty="0" smtClean="0"/>
              <a:t>Means </a:t>
            </a:r>
            <a:r>
              <a:rPr lang="en-US" sz="1100" b="1" i="1" dirty="0"/>
              <a:t>of travel to Macedonia?</a:t>
            </a:r>
          </a:p>
          <a:p>
            <a:r>
              <a:rPr lang="en-US" sz="1100" dirty="0" smtClean="0"/>
              <a:t>Limited direct flights with European cities</a:t>
            </a:r>
            <a:br>
              <a:rPr lang="en-US" sz="1100" dirty="0" smtClean="0"/>
            </a:br>
            <a:r>
              <a:rPr lang="en-US" sz="1100" dirty="0" smtClean="0"/>
              <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TRAVEL </a:t>
            </a:r>
            <a:r>
              <a:rPr lang="en-US" b="1" dirty="0" smtClean="0"/>
              <a:t>TO</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4588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DESTINATION </a:t>
            </a:r>
            <a:r>
              <a:rPr lang="en-US" b="1" dirty="0" smtClean="0"/>
              <a:t>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long do they stay</a:t>
            </a:r>
            <a:r>
              <a:rPr lang="en-US" sz="1200" b="1" i="1" dirty="0" smtClean="0"/>
              <a:t>?</a:t>
            </a:r>
          </a:p>
          <a:p>
            <a:r>
              <a:rPr lang="en-US" sz="1200" dirty="0" smtClean="0"/>
              <a:t>They usually like spending 7 to 10 days depending on vacation time and ability to be away from home/ work. They stay up to 14 days when they travel for a competition. </a:t>
            </a:r>
            <a:endParaRPr lang="en-US" sz="1200" dirty="0"/>
          </a:p>
          <a:p>
            <a:pPr marL="0" indent="0">
              <a:buNone/>
            </a:pPr>
            <a:r>
              <a:rPr lang="en-US" sz="1200" b="1" i="1" dirty="0"/>
              <a:t>Where do they stay (locations)</a:t>
            </a:r>
            <a:r>
              <a:rPr lang="en-US" sz="1200" b="1" i="1" dirty="0" smtClean="0"/>
              <a:t>?</a:t>
            </a:r>
          </a:p>
          <a:p>
            <a:r>
              <a:rPr lang="en-US" sz="1200" dirty="0" smtClean="0"/>
              <a:t>They stay in the area of </a:t>
            </a:r>
            <a:r>
              <a:rPr lang="en-US" sz="1200" dirty="0" err="1" smtClean="0"/>
              <a:t>Krusevo</a:t>
            </a:r>
            <a:r>
              <a:rPr lang="en-US" sz="1200" dirty="0" smtClean="0"/>
              <a:t>/ </a:t>
            </a:r>
            <a:r>
              <a:rPr lang="en-US" sz="1200" dirty="0" err="1" smtClean="0"/>
              <a:t>Prilep</a:t>
            </a:r>
            <a:r>
              <a:rPr lang="en-US" sz="1200" dirty="0" smtClean="0"/>
              <a:t> or in the area of Ohrid as there are convenient starting locations with necessary infrastructure</a:t>
            </a:r>
            <a:endParaRPr lang="en-US" sz="1200" dirty="0"/>
          </a:p>
          <a:p>
            <a:pPr marL="0" indent="0">
              <a:buNone/>
            </a:pPr>
            <a:endParaRPr lang="en-US" sz="1200" b="1" i="1" dirty="0" smtClean="0"/>
          </a:p>
          <a:p>
            <a:pPr marL="0" indent="0">
              <a:buNone/>
            </a:pPr>
            <a:r>
              <a:rPr lang="en-US" sz="1200" b="1" i="1" dirty="0" smtClean="0"/>
              <a:t>What </a:t>
            </a:r>
            <a:r>
              <a:rPr lang="en-US" sz="1200" b="1" i="1" dirty="0"/>
              <a:t>type of accommodations do they use</a:t>
            </a:r>
            <a:r>
              <a:rPr lang="en-US" sz="1200" b="1" i="1" dirty="0" smtClean="0"/>
              <a:t>?</a:t>
            </a:r>
          </a:p>
          <a:p>
            <a:r>
              <a:rPr lang="en-US" sz="1200" dirty="0" smtClean="0"/>
              <a:t>3-star hotel, local B&amp;B or homestay</a:t>
            </a:r>
          </a:p>
          <a:p>
            <a:r>
              <a:rPr lang="en-US" sz="1200" dirty="0" smtClean="0"/>
              <a:t>Proximity to flying starting points is essential</a:t>
            </a:r>
          </a:p>
          <a:p>
            <a:r>
              <a:rPr lang="en-US" sz="1200" dirty="0" smtClean="0"/>
              <a:t>Availability of food service at the facility is a great plus</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100" b="1" i="1" dirty="0"/>
              <a:t>How long do they stay?</a:t>
            </a:r>
          </a:p>
          <a:p>
            <a:r>
              <a:rPr lang="en-US" sz="1100" dirty="0"/>
              <a:t>They usually like spending 7 to 10 days depending on vacation time and ability to be away from home/ work. They stay up to 14 days when they travel for a competition. </a:t>
            </a:r>
          </a:p>
          <a:p>
            <a:pPr marL="0" indent="0">
              <a:buNone/>
            </a:pPr>
            <a:endParaRPr lang="en-US" sz="1100" b="1" i="1" dirty="0" smtClean="0"/>
          </a:p>
          <a:p>
            <a:pPr marL="0" indent="0">
              <a:buNone/>
            </a:pPr>
            <a:r>
              <a:rPr lang="en-US" sz="1100" b="1" i="1" dirty="0" smtClean="0"/>
              <a:t>Where </a:t>
            </a:r>
            <a:r>
              <a:rPr lang="en-US" sz="1100" b="1" i="1" dirty="0"/>
              <a:t>do they stay (locations)?</a:t>
            </a:r>
          </a:p>
          <a:p>
            <a:r>
              <a:rPr lang="en-US" sz="1100" dirty="0"/>
              <a:t>They stay in the area of </a:t>
            </a:r>
            <a:r>
              <a:rPr lang="en-US" sz="1100" dirty="0" err="1"/>
              <a:t>Krusevo</a:t>
            </a:r>
            <a:r>
              <a:rPr lang="en-US" sz="1100" dirty="0"/>
              <a:t>/ </a:t>
            </a:r>
            <a:r>
              <a:rPr lang="en-US" sz="1100" dirty="0" err="1"/>
              <a:t>Prilep</a:t>
            </a:r>
            <a:r>
              <a:rPr lang="en-US" sz="1100" dirty="0"/>
              <a:t> or in the area of Ohrid as there are convenient starting locations with necessary </a:t>
            </a:r>
            <a:r>
              <a:rPr lang="en-US" sz="1100" dirty="0" smtClean="0"/>
              <a:t>infrastructure</a:t>
            </a:r>
          </a:p>
          <a:p>
            <a:r>
              <a:rPr lang="en-US" sz="1100" dirty="0" smtClean="0"/>
              <a:t>Ohrid was the leading destination but new leadership at </a:t>
            </a:r>
            <a:r>
              <a:rPr lang="en-US" sz="1100" dirty="0" err="1" smtClean="0"/>
              <a:t>Galicica</a:t>
            </a:r>
            <a:r>
              <a:rPr lang="en-US" sz="1100" dirty="0" smtClean="0"/>
              <a:t> National Park imposed some additional fees, which lead to accelerated growth in </a:t>
            </a:r>
            <a:r>
              <a:rPr lang="en-US" sz="1100" dirty="0" err="1" smtClean="0"/>
              <a:t>Krusevo</a:t>
            </a:r>
            <a:endParaRPr lang="en-US" sz="1100" dirty="0"/>
          </a:p>
          <a:p>
            <a:pPr marL="0" indent="0">
              <a:buNone/>
            </a:pPr>
            <a:r>
              <a:rPr lang="en-US" sz="1100" b="1" i="1" dirty="0" smtClean="0"/>
              <a:t>What </a:t>
            </a:r>
            <a:r>
              <a:rPr lang="en-US" sz="1100" b="1" i="1" dirty="0"/>
              <a:t>type of accommodations do they use?</a:t>
            </a:r>
          </a:p>
          <a:p>
            <a:r>
              <a:rPr lang="en-US" sz="1100" dirty="0" smtClean="0"/>
              <a:t>Main formal accommodations in </a:t>
            </a:r>
            <a:r>
              <a:rPr lang="en-US" sz="1100" dirty="0" err="1" smtClean="0"/>
              <a:t>Krusevo</a:t>
            </a:r>
            <a:r>
              <a:rPr lang="en-US" sz="1100" dirty="0" smtClean="0"/>
              <a:t> are Montana Hotel and Hotel Temple (B&amp;B) but a lot of paragliders stay at private houses that offer homestays</a:t>
            </a:r>
          </a:p>
          <a:p>
            <a:r>
              <a:rPr lang="en-US" sz="1100" dirty="0" smtClean="0"/>
              <a:t>In Ohrid they stay in private villas or small B&amp;Bs</a:t>
            </a:r>
          </a:p>
          <a:p>
            <a:r>
              <a:rPr lang="en-US" sz="1100" dirty="0" smtClean="0"/>
              <a:t>English language skills are very poor, which creates problems. Service quality is inconsistent although it is obvious that the reason for that is lack of service training and understanding of customer needs rather than lack of willingness to learn. </a:t>
            </a:r>
            <a:endParaRPr lang="en-US" sz="11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8829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DESTINATION </a:t>
            </a:r>
            <a:r>
              <a:rPr lang="en-US" b="1" dirty="0" smtClean="0"/>
              <a:t>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92500" lnSpcReduction="10000"/>
          </a:bodyPr>
          <a:lstStyle/>
          <a:p>
            <a:pPr marL="0" indent="0">
              <a:buNone/>
            </a:pPr>
            <a:r>
              <a:rPr lang="en-US" sz="1200" b="1" i="1" dirty="0" smtClean="0"/>
              <a:t>How </a:t>
            </a:r>
            <a:r>
              <a:rPr lang="en-US" sz="1200" b="1" i="1" dirty="0"/>
              <a:t>do they move around</a:t>
            </a:r>
            <a:r>
              <a:rPr lang="en-US" sz="1200" b="1" i="1" dirty="0" smtClean="0"/>
              <a:t>?</a:t>
            </a:r>
          </a:p>
          <a:p>
            <a:r>
              <a:rPr lang="en-US" sz="1200" dirty="0" smtClean="0"/>
              <a:t>If arriving by plane, they take a private transfer to </a:t>
            </a:r>
            <a:r>
              <a:rPr lang="en-US" sz="1200" dirty="0" err="1" smtClean="0"/>
              <a:t>Krusevo</a:t>
            </a:r>
            <a:r>
              <a:rPr lang="en-US" sz="1200" dirty="0" smtClean="0"/>
              <a:t>/ </a:t>
            </a:r>
            <a:r>
              <a:rPr lang="en-US" sz="1200" dirty="0" err="1" smtClean="0"/>
              <a:t>Prilep</a:t>
            </a:r>
            <a:r>
              <a:rPr lang="en-US" sz="1200" dirty="0" smtClean="0"/>
              <a:t> or to Ohrid</a:t>
            </a:r>
          </a:p>
          <a:p>
            <a:r>
              <a:rPr lang="en-US" sz="1200" dirty="0" smtClean="0"/>
              <a:t>If coming by road, they drive to </a:t>
            </a:r>
            <a:r>
              <a:rPr lang="en-US" sz="1200" dirty="0" err="1"/>
              <a:t>Krusevo</a:t>
            </a:r>
            <a:r>
              <a:rPr lang="en-US" sz="1200" dirty="0"/>
              <a:t>/ </a:t>
            </a:r>
            <a:r>
              <a:rPr lang="en-US" sz="1200" dirty="0" err="1"/>
              <a:t>Prilep</a:t>
            </a:r>
            <a:r>
              <a:rPr lang="en-US" sz="1200" dirty="0"/>
              <a:t> or to </a:t>
            </a:r>
            <a:r>
              <a:rPr lang="en-US" sz="1200" dirty="0" smtClean="0"/>
              <a:t>Ohrid</a:t>
            </a:r>
          </a:p>
          <a:p>
            <a:r>
              <a:rPr lang="en-US" sz="1200" dirty="0" smtClean="0"/>
              <a:t>They use local transportation service to reach starting points and return after landing (provided through local club or transportation company)</a:t>
            </a:r>
          </a:p>
          <a:p>
            <a:pPr marL="0" indent="0">
              <a:buNone/>
            </a:pPr>
            <a:endParaRPr lang="en-US" sz="1200" b="1" i="1" dirty="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r>
              <a:rPr lang="en-US" sz="1200" b="1" i="1" dirty="0" smtClean="0"/>
              <a:t>)</a:t>
            </a:r>
          </a:p>
          <a:p>
            <a:r>
              <a:rPr lang="en-US" sz="1200" dirty="0" smtClean="0"/>
              <a:t>All activities associated with paragliding are clarified and booked (if necessary) through local specialized portal for paragliding in Macedonia or through local paragliding clubs</a:t>
            </a:r>
          </a:p>
          <a:p>
            <a:r>
              <a:rPr lang="en-US" sz="1200" dirty="0" smtClean="0"/>
              <a:t>They enjoy variety in food offerings because they spend a week at the same place and seek diversity</a:t>
            </a:r>
            <a:endParaRPr lang="en-US" sz="1200" dirty="0"/>
          </a:p>
          <a:p>
            <a:r>
              <a:rPr lang="en-US" sz="1200" dirty="0" smtClean="0"/>
              <a:t>They love to have the opportunity to do other things outside of paragliding on days when weather conditions are bad or after finishing for the day. They love hiking, biking and other outdoors activities but also some interesting local experiences – a culinary or crafts demonstration, local festival, etc. One of the signature things to do is to go and meet Father </a:t>
            </a:r>
            <a:r>
              <a:rPr lang="en-US" sz="1200" dirty="0" err="1" smtClean="0"/>
              <a:t>Kalin</a:t>
            </a:r>
            <a:r>
              <a:rPr lang="en-US" sz="1200" dirty="0" smtClean="0"/>
              <a:t> at </a:t>
            </a:r>
            <a:r>
              <a:rPr lang="en-US" sz="1200" dirty="0" err="1" smtClean="0"/>
              <a:t>Treskavetc</a:t>
            </a:r>
            <a:r>
              <a:rPr lang="en-US" sz="1200" dirty="0" smtClean="0"/>
              <a:t> monastery.</a:t>
            </a:r>
          </a:p>
          <a:p>
            <a:r>
              <a:rPr lang="en-US" sz="1200" dirty="0" smtClean="0"/>
              <a:t>They enjoy culinary and wine experiences so they consider taking a wine tour for one of the days</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a:bodyPr>
          <a:lstStyle/>
          <a:p>
            <a:pPr marL="0" indent="0">
              <a:buNone/>
            </a:pPr>
            <a:r>
              <a:rPr lang="en-US" sz="1200" b="1" i="1" dirty="0" smtClean="0"/>
              <a:t>How </a:t>
            </a:r>
            <a:r>
              <a:rPr lang="en-US" sz="1200" b="1" i="1" dirty="0"/>
              <a:t>do they move around?</a:t>
            </a:r>
          </a:p>
          <a:p>
            <a:r>
              <a:rPr lang="en-US" sz="1200" dirty="0"/>
              <a:t>If arriving by plane, they take a private transfer to </a:t>
            </a:r>
            <a:r>
              <a:rPr lang="en-US" sz="1200" dirty="0" err="1"/>
              <a:t>Krusevo</a:t>
            </a:r>
            <a:r>
              <a:rPr lang="en-US" sz="1200" dirty="0"/>
              <a:t>/ </a:t>
            </a:r>
            <a:r>
              <a:rPr lang="en-US" sz="1200" dirty="0" err="1"/>
              <a:t>Prilep</a:t>
            </a:r>
            <a:r>
              <a:rPr lang="en-US" sz="1200" dirty="0"/>
              <a:t> or to Ohrid</a:t>
            </a:r>
          </a:p>
          <a:p>
            <a:r>
              <a:rPr lang="en-US" sz="1200" dirty="0"/>
              <a:t>If coming by road, they drive to </a:t>
            </a:r>
            <a:r>
              <a:rPr lang="en-US" sz="1200" dirty="0" err="1"/>
              <a:t>Krusevo</a:t>
            </a:r>
            <a:r>
              <a:rPr lang="en-US" sz="1200" dirty="0"/>
              <a:t>/ </a:t>
            </a:r>
            <a:r>
              <a:rPr lang="en-US" sz="1200" dirty="0" err="1"/>
              <a:t>Prilep</a:t>
            </a:r>
            <a:r>
              <a:rPr lang="en-US" sz="1200" dirty="0"/>
              <a:t> or to Ohrid</a:t>
            </a:r>
          </a:p>
          <a:p>
            <a:r>
              <a:rPr lang="en-US" sz="1200" dirty="0"/>
              <a:t>They use local transportation service to reach starting points and return after </a:t>
            </a:r>
            <a:r>
              <a:rPr lang="en-US" sz="1200" dirty="0" smtClean="0"/>
              <a:t>landing. This is arranged through the local club.</a:t>
            </a:r>
            <a:endParaRPr lang="en-US" sz="1200" dirty="0"/>
          </a:p>
          <a:p>
            <a:pPr marL="0" indent="0">
              <a:buNone/>
            </a:pPr>
            <a:endParaRPr lang="en-US" sz="1200" b="1" i="1" dirty="0" smtClean="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p>
          <a:p>
            <a:r>
              <a:rPr lang="en-US" sz="1200" dirty="0" smtClean="0"/>
              <a:t>All support related to paragliding happens through local clubs; there does not seem to be much structured and targeted content on promoting paragliding in Macedonia</a:t>
            </a:r>
          </a:p>
          <a:p>
            <a:r>
              <a:rPr lang="en-US" sz="1200" dirty="0" smtClean="0"/>
              <a:t>They are eager to try different foods but the offerings in </a:t>
            </a:r>
            <a:r>
              <a:rPr lang="en-US" sz="1200" dirty="0" err="1" smtClean="0"/>
              <a:t>Krusevo</a:t>
            </a:r>
            <a:r>
              <a:rPr lang="en-US" sz="1200" dirty="0" smtClean="0"/>
              <a:t> are very limited – there are few restaurants and they offer very similar food</a:t>
            </a:r>
          </a:p>
          <a:p>
            <a:r>
              <a:rPr lang="en-US" sz="1200" dirty="0" smtClean="0"/>
              <a:t>There is no trail system, no marking and no visitor infrastructure in the area of </a:t>
            </a:r>
            <a:r>
              <a:rPr lang="en-US" sz="1200" dirty="0" err="1" smtClean="0"/>
              <a:t>Krusevo</a:t>
            </a:r>
            <a:r>
              <a:rPr lang="en-US" sz="1200" dirty="0" smtClean="0"/>
              <a:t> and </a:t>
            </a:r>
            <a:r>
              <a:rPr lang="en-US" sz="1200" dirty="0" err="1" smtClean="0"/>
              <a:t>Prilep</a:t>
            </a:r>
            <a:r>
              <a:rPr lang="en-US" sz="1200" dirty="0" smtClean="0"/>
              <a:t> that enables paragliders to engage in other outdoors activities; this is better in the area of Ohrid</a:t>
            </a:r>
          </a:p>
          <a:p>
            <a:r>
              <a:rPr lang="en-US" sz="1200" dirty="0" smtClean="0"/>
              <a:t>The things to do outside of paragliding are very limited, which leaves tourists bored and unhappy when weather conditions are poor</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DESTINATION </a:t>
            </a:r>
            <a:r>
              <a:rPr lang="en-US" b="1" dirty="0" smtClean="0"/>
              <a:t>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What </a:t>
            </a:r>
            <a:r>
              <a:rPr lang="en-US" sz="1200" b="1" i="1" dirty="0"/>
              <a:t>attractions do they visit</a:t>
            </a:r>
            <a:r>
              <a:rPr lang="en-US" sz="1200" b="1" i="1" dirty="0" smtClean="0"/>
              <a:t>?</a:t>
            </a:r>
          </a:p>
          <a:p>
            <a:r>
              <a:rPr lang="en-US" sz="1200" dirty="0" smtClean="0"/>
              <a:t>Paragliding areas (</a:t>
            </a:r>
            <a:r>
              <a:rPr lang="en-US" sz="1200" dirty="0" err="1" smtClean="0"/>
              <a:t>Krusevo</a:t>
            </a:r>
            <a:r>
              <a:rPr lang="en-US" sz="1200" dirty="0" smtClean="0"/>
              <a:t>, Ohrid)</a:t>
            </a:r>
          </a:p>
          <a:p>
            <a:r>
              <a:rPr lang="en-US" sz="1200" dirty="0" smtClean="0"/>
              <a:t>Outdoors areas (</a:t>
            </a:r>
            <a:r>
              <a:rPr lang="en-US" sz="1200" dirty="0" err="1" smtClean="0"/>
              <a:t>Galicica</a:t>
            </a:r>
            <a:r>
              <a:rPr lang="en-US" sz="1200" dirty="0" smtClean="0"/>
              <a:t> NP, Ohrid area, </a:t>
            </a:r>
            <a:r>
              <a:rPr lang="en-US" sz="1200" dirty="0" err="1" smtClean="0"/>
              <a:t>Krusevo</a:t>
            </a:r>
            <a:r>
              <a:rPr lang="en-US" sz="1200" dirty="0" smtClean="0"/>
              <a:t> &amp; </a:t>
            </a:r>
            <a:r>
              <a:rPr lang="en-US" sz="1200" dirty="0" err="1" smtClean="0"/>
              <a:t>Prilep</a:t>
            </a:r>
            <a:r>
              <a:rPr lang="en-US" sz="1200" dirty="0" smtClean="0"/>
              <a:t>) </a:t>
            </a:r>
            <a:endParaRPr lang="en-US" sz="1200" dirty="0"/>
          </a:p>
          <a:p>
            <a:pPr marL="0" indent="0">
              <a:buNone/>
            </a:pPr>
            <a:r>
              <a:rPr lang="en-US" sz="1200" b="1" i="1" dirty="0"/>
              <a:t>Where and what do they eat (package or not)</a:t>
            </a:r>
            <a:r>
              <a:rPr lang="en-US" sz="1200" b="1" i="1" dirty="0" smtClean="0"/>
              <a:t>?</a:t>
            </a:r>
          </a:p>
          <a:p>
            <a:r>
              <a:rPr lang="en-US" sz="1200" dirty="0" smtClean="0"/>
              <a:t>They choose where to eat based on convenience and opportunity to try something new. They eat at different places during their trips except for breakfast, which is included in their hotel.</a:t>
            </a:r>
          </a:p>
          <a:p>
            <a:r>
              <a:rPr lang="en-US" sz="1200" dirty="0" smtClean="0"/>
              <a:t> </a:t>
            </a:r>
            <a:endParaRPr lang="en-US" sz="1200" dirty="0"/>
          </a:p>
          <a:p>
            <a:pPr marL="0" indent="0">
              <a:buNone/>
            </a:pPr>
            <a:r>
              <a:rPr lang="en-US" sz="1200" b="1" i="1" dirty="0"/>
              <a:t>Are they guided/ unguided and independent/ group</a:t>
            </a:r>
            <a:r>
              <a:rPr lang="en-US" sz="1200" b="1" i="1" dirty="0" smtClean="0"/>
              <a:t>?</a:t>
            </a:r>
          </a:p>
          <a:p>
            <a:r>
              <a:rPr lang="en-US" sz="1200" dirty="0" smtClean="0"/>
              <a:t>They travel independently </a:t>
            </a:r>
          </a:p>
          <a:p>
            <a:endParaRPr lang="en-US" sz="1200" dirty="0"/>
          </a:p>
          <a:p>
            <a:pPr marL="0" indent="0">
              <a:buNone/>
            </a:pPr>
            <a:r>
              <a:rPr lang="en-US" sz="1200" b="1" i="1" dirty="0"/>
              <a:t>How much do they spend? </a:t>
            </a:r>
            <a:endParaRPr lang="en-US" sz="1200" b="1" i="1" dirty="0" smtClean="0"/>
          </a:p>
          <a:p>
            <a:r>
              <a:rPr lang="en-US" sz="1200" dirty="0" smtClean="0"/>
              <a:t>The total amount they spend </a:t>
            </a:r>
            <a:r>
              <a:rPr lang="is-IS" sz="1200" dirty="0" smtClean="0"/>
              <a:t>(without airfare) is 900 Euro per person for a seven-day trip and included lodging, food, private transportation, local support services and souvenirs they purchased. </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smtClean="0"/>
              <a:t>What </a:t>
            </a:r>
            <a:r>
              <a:rPr lang="en-US" sz="1200" b="1" i="1" dirty="0"/>
              <a:t>attractions do they visit?</a:t>
            </a:r>
          </a:p>
          <a:p>
            <a:r>
              <a:rPr lang="en-US" sz="1200" dirty="0"/>
              <a:t>Paragliding areas (</a:t>
            </a:r>
            <a:r>
              <a:rPr lang="en-US" sz="1200" dirty="0" err="1"/>
              <a:t>Krusevo</a:t>
            </a:r>
            <a:r>
              <a:rPr lang="en-US" sz="1200" dirty="0"/>
              <a:t>, Ohrid)</a:t>
            </a:r>
          </a:p>
          <a:p>
            <a:r>
              <a:rPr lang="en-US" sz="1200" dirty="0"/>
              <a:t>Outdoors areas (</a:t>
            </a:r>
            <a:r>
              <a:rPr lang="en-US" sz="1200" dirty="0" err="1"/>
              <a:t>Galicica</a:t>
            </a:r>
            <a:r>
              <a:rPr lang="en-US" sz="1200" dirty="0"/>
              <a:t> NP, Ohrid area, </a:t>
            </a:r>
            <a:r>
              <a:rPr lang="en-US" sz="1200" dirty="0" err="1"/>
              <a:t>Krusevo</a:t>
            </a:r>
            <a:r>
              <a:rPr lang="en-US" sz="1200" dirty="0"/>
              <a:t> &amp; </a:t>
            </a:r>
            <a:r>
              <a:rPr lang="en-US" sz="1200" dirty="0" err="1"/>
              <a:t>Prilep</a:t>
            </a:r>
            <a:r>
              <a:rPr lang="en-US" sz="1200" dirty="0"/>
              <a:t>) </a:t>
            </a:r>
          </a:p>
          <a:p>
            <a:pPr marL="0" indent="0">
              <a:buNone/>
            </a:pPr>
            <a:endParaRPr lang="en-US" sz="1200" dirty="0"/>
          </a:p>
          <a:p>
            <a:pPr marL="0" indent="0">
              <a:buNone/>
            </a:pPr>
            <a:r>
              <a:rPr lang="en-US" sz="1200" b="1" i="1" dirty="0"/>
              <a:t>Where and what do they eat (package or not)?</a:t>
            </a:r>
          </a:p>
          <a:p>
            <a:r>
              <a:rPr lang="en-US" sz="1200" dirty="0" smtClean="0"/>
              <a:t>Although the flavor and good quality of the food in Macedonia is a positive surprise for them, there are definite opportunities for improvement. The variety is one significant problem in </a:t>
            </a:r>
            <a:r>
              <a:rPr lang="en-US" sz="1200" dirty="0" err="1" smtClean="0"/>
              <a:t>Krusevo</a:t>
            </a:r>
            <a:r>
              <a:rPr lang="en-US" sz="1200" dirty="0" smtClean="0"/>
              <a:t> area and less so in Ohrid </a:t>
            </a:r>
          </a:p>
          <a:p>
            <a:endParaRPr lang="en-US" sz="1200" dirty="0"/>
          </a:p>
          <a:p>
            <a:pPr marL="0" indent="0">
              <a:buNone/>
            </a:pPr>
            <a:r>
              <a:rPr lang="en-US" sz="1200" b="1" i="1" dirty="0"/>
              <a:t>Are they guided/ unguided and independent/ group?</a:t>
            </a:r>
          </a:p>
          <a:p>
            <a:r>
              <a:rPr lang="en-US" sz="1200" dirty="0"/>
              <a:t>They travel independently </a:t>
            </a:r>
          </a:p>
          <a:p>
            <a:pPr marL="0" indent="0">
              <a:buNone/>
            </a:pPr>
            <a:endParaRPr lang="en-US" sz="1200" b="1" i="1" dirty="0" smtClean="0"/>
          </a:p>
          <a:p>
            <a:pPr marL="0" indent="0">
              <a:buNone/>
            </a:pPr>
            <a:r>
              <a:rPr lang="en-US" sz="1200" b="1" i="1" dirty="0" smtClean="0"/>
              <a:t>How </a:t>
            </a:r>
            <a:r>
              <a:rPr lang="en-US" sz="1200" b="1" i="1" dirty="0"/>
              <a:t>much do they spend? </a:t>
            </a:r>
          </a:p>
          <a:p>
            <a:r>
              <a:rPr lang="en-US" sz="1200" dirty="0"/>
              <a:t>T</a:t>
            </a:r>
            <a:r>
              <a:rPr lang="is-IS" sz="1200" dirty="0"/>
              <a:t>otal price or the Macedonian trip (without airfare) is </a:t>
            </a:r>
            <a:r>
              <a:rPr lang="is-IS" sz="1200" dirty="0" smtClean="0"/>
              <a:t>600 Euro, which is an attarctively low price for a trip of this lenght and is at the lower for this kind of trip. </a:t>
            </a:r>
            <a:r>
              <a:rPr lang="en-US" sz="1200" dirty="0" smtClean="0"/>
              <a:t>T</a:t>
            </a:r>
            <a:r>
              <a:rPr lang="is-IS" sz="1200" dirty="0" smtClean="0"/>
              <a:t>hey were ready to spend a bit more </a:t>
            </a:r>
            <a:r>
              <a:rPr lang="en-US" sz="1200" dirty="0" smtClean="0"/>
              <a:t>on food and restaurants, on </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52338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DESTINATION </a:t>
            </a:r>
            <a:r>
              <a:rPr lang="en-US" b="1" dirty="0" smtClean="0"/>
              <a:t>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endParaRPr lang="en-US" sz="1100" dirty="0"/>
          </a:p>
          <a:p>
            <a:pPr marL="0" indent="0">
              <a:buNone/>
            </a:pPr>
            <a:endParaRPr lang="en-US" sz="1100" b="1" i="1" dirty="0" smtClean="0"/>
          </a:p>
          <a:p>
            <a:pPr marL="0" indent="0">
              <a:buNone/>
            </a:pPr>
            <a:r>
              <a:rPr lang="en-US" sz="1100" b="1" i="1" dirty="0" smtClean="0"/>
              <a:t>What </a:t>
            </a:r>
            <a:r>
              <a:rPr lang="en-US" sz="1100" b="1" i="1" dirty="0"/>
              <a:t>activities do they engage in?  (How they book them, i.e. </a:t>
            </a:r>
            <a:r>
              <a:rPr lang="en-US" sz="1100" b="1" i="1" dirty="0" err="1"/>
              <a:t>Viator</a:t>
            </a:r>
            <a:r>
              <a:rPr lang="en-US" sz="1100" b="1" i="1" dirty="0"/>
              <a:t>?)</a:t>
            </a:r>
          </a:p>
          <a:p>
            <a:r>
              <a:rPr lang="en-US" sz="1100" dirty="0" smtClean="0"/>
              <a:t>Very limited experiences and attractions that are available for paragliders outside of their main activity, including lack of interesting experiences but also trail marking and infrastructure for outdoor activities</a:t>
            </a:r>
          </a:p>
          <a:p>
            <a:r>
              <a:rPr lang="en-US" sz="1100" dirty="0" smtClean="0"/>
              <a:t>Limited capacity to identify and develop relevant experiences and product offerings, including among local specialized tour operators</a:t>
            </a:r>
          </a:p>
          <a:p>
            <a:r>
              <a:rPr lang="en-US" sz="1100" dirty="0" smtClean="0"/>
              <a:t>Lack of services (digital or offline) that can support the needs of Paragliding travellers</a:t>
            </a:r>
          </a:p>
          <a:p>
            <a:pPr marL="0" indent="0">
              <a:buNone/>
            </a:pPr>
            <a:endParaRPr lang="en-US" sz="1100" dirty="0"/>
          </a:p>
          <a:p>
            <a:pPr marL="0" indent="0">
              <a:buNone/>
            </a:pPr>
            <a:endParaRPr lang="en-US" sz="1100" dirty="0" smtClean="0"/>
          </a:p>
          <a:p>
            <a:pPr marL="0" indent="0">
              <a:buNone/>
            </a:pPr>
            <a:r>
              <a:rPr lang="en-US" sz="1100" i="1" dirty="0" smtClean="0"/>
              <a:t>“Paragliders are pleasure-oriented. They like to spend on food and things to do. They are curious too.”</a:t>
            </a:r>
            <a:r>
              <a:rPr lang="en-US" sz="1100" dirty="0" smtClean="0"/>
              <a:t> </a:t>
            </a:r>
            <a:r>
              <a:rPr lang="en-US" sz="1100" dirty="0"/>
              <a:t>– </a:t>
            </a:r>
            <a:r>
              <a:rPr lang="en-US" sz="1100" dirty="0" smtClean="0"/>
              <a:t>local paragliding club </a:t>
            </a:r>
          </a:p>
          <a:p>
            <a:pPr marL="0" indent="0">
              <a:buNone/>
            </a:pPr>
            <a:endParaRPr lang="en-US" sz="1100" dirty="0"/>
          </a:p>
          <a:p>
            <a:pPr marL="0" indent="0">
              <a:buNone/>
            </a:pPr>
            <a:endParaRPr lang="en-US" sz="1100" dirty="0" smtClean="0"/>
          </a:p>
          <a:p>
            <a:pPr marL="0" indent="0">
              <a:buNone/>
            </a:pPr>
            <a:endParaRPr lang="en-US" sz="1100" dirty="0"/>
          </a:p>
          <a:p>
            <a:pPr marL="0" indent="0">
              <a:buNone/>
            </a:pPr>
            <a:r>
              <a:rPr lang="en-US" sz="1100" b="1" i="1" dirty="0">
                <a:solidFill>
                  <a:srgbClr val="000000"/>
                </a:solidFill>
              </a:rPr>
              <a:t>How much do they spend? </a:t>
            </a:r>
          </a:p>
          <a:p>
            <a:r>
              <a:rPr lang="en-US" sz="1100" dirty="0">
                <a:solidFill>
                  <a:srgbClr val="000000"/>
                </a:solidFill>
              </a:rPr>
              <a:t>Limited attractions </a:t>
            </a:r>
            <a:r>
              <a:rPr lang="en-US" sz="1100" dirty="0" smtClean="0">
                <a:solidFill>
                  <a:srgbClr val="000000"/>
                </a:solidFill>
              </a:rPr>
              <a:t>outside of paragliding limit </a:t>
            </a:r>
            <a:r>
              <a:rPr lang="en-US" sz="1100" dirty="0">
                <a:solidFill>
                  <a:srgbClr val="000000"/>
                </a:solidFill>
              </a:rPr>
              <a:t>the spending of tourists</a:t>
            </a:r>
          </a:p>
          <a:p>
            <a:r>
              <a:rPr lang="en-US" sz="1100" dirty="0" smtClean="0">
                <a:solidFill>
                  <a:srgbClr val="000000"/>
                </a:solidFill>
              </a:rPr>
              <a:t>Poor </a:t>
            </a:r>
            <a:r>
              <a:rPr lang="en-US" sz="1100" dirty="0">
                <a:solidFill>
                  <a:srgbClr val="000000"/>
                </a:solidFill>
              </a:rPr>
              <a:t>pricing skills lead to poor price strategies and limited profitability. </a:t>
            </a:r>
          </a:p>
          <a:p>
            <a:pPr marL="0" indent="0">
              <a:buNone/>
            </a:pPr>
            <a:endParaRPr lang="en-US" sz="1100" dirty="0"/>
          </a:p>
          <a:p>
            <a:pPr marL="0" indent="0">
              <a:buNone/>
            </a:pPr>
            <a:endParaRPr lang="en-US" sz="1100" dirty="0" smtClean="0"/>
          </a:p>
        </p:txBody>
      </p:sp>
      <p:sp>
        <p:nvSpPr>
          <p:cNvPr id="14" name="Rounded Rectangle 13"/>
          <p:cNvSpPr/>
          <p:nvPr/>
        </p:nvSpPr>
        <p:spPr>
          <a:xfrm>
            <a:off x="367658" y="3979553"/>
            <a:ext cx="8229600" cy="5443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75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a:t>
            </a:r>
            <a:r>
              <a:rPr lang="en-US" b="1" dirty="0" smtClean="0"/>
              <a:t>TRAVEL BACK</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Means of travel back?</a:t>
            </a:r>
          </a:p>
          <a:p>
            <a:r>
              <a:rPr lang="en-US" sz="1200" dirty="0" smtClean="0"/>
              <a:t>Flying, preferably direct from Skopje to home town.</a:t>
            </a:r>
            <a:endParaRPr lang="en-US" sz="1200" dirty="0"/>
          </a:p>
          <a:p>
            <a:pPr marL="0" indent="0">
              <a:buNone/>
            </a:pPr>
            <a:endParaRPr lang="en-US" sz="1200" b="1" i="1" dirty="0" smtClean="0"/>
          </a:p>
          <a:p>
            <a:pPr marL="0" indent="0">
              <a:buNone/>
            </a:pPr>
            <a:r>
              <a:rPr lang="en-US" sz="1200" b="1" i="1" dirty="0" smtClean="0"/>
              <a:t>Exit </a:t>
            </a:r>
            <a:r>
              <a:rPr lang="en-US" sz="1200" b="1" i="1" dirty="0"/>
              <a:t>point from Macedonia (land/ air and location</a:t>
            </a:r>
            <a:r>
              <a:rPr lang="en-US" sz="1200" b="1" i="1" dirty="0" smtClean="0"/>
              <a:t>)?</a:t>
            </a:r>
          </a:p>
          <a:p>
            <a:r>
              <a:rPr lang="is-IS" sz="1200" dirty="0" smtClean="0"/>
              <a:t>Airport in Skopje or Ohrid.</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back?</a:t>
            </a:r>
          </a:p>
          <a:p>
            <a:r>
              <a:rPr lang="en-US" sz="1200" dirty="0" smtClean="0"/>
              <a:t>Return to Skopje to fly out home; </a:t>
            </a:r>
          </a:p>
          <a:p>
            <a:endParaRPr lang="en-US" sz="1200" dirty="0"/>
          </a:p>
          <a:p>
            <a:pPr marL="0" indent="0">
              <a:buNone/>
            </a:pPr>
            <a:r>
              <a:rPr lang="en-US" sz="1200" b="1" i="1" dirty="0"/>
              <a:t>Exit point from Macedonia (land/ air and location)?</a:t>
            </a:r>
          </a:p>
          <a:p>
            <a:r>
              <a:rPr lang="en-US" sz="1200" dirty="0" smtClean="0"/>
              <a:t>U</a:t>
            </a:r>
            <a:r>
              <a:rPr lang="is-IS" sz="1200" dirty="0" smtClean="0"/>
              <a:t>sually Skopje airport, which requires a return to the capital or by road if.</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07373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a:t>
            </a:r>
            <a:r>
              <a:rPr lang="en-US" sz="1100" b="1" i="1" dirty="0" smtClean="0"/>
              <a:t>back?</a:t>
            </a:r>
            <a:endParaRPr lang="en-US" sz="1100" b="1" i="1" dirty="0"/>
          </a:p>
          <a:p>
            <a:r>
              <a:rPr lang="en-US" sz="1100" dirty="0" smtClean="0"/>
              <a:t>Limited direct flights with European cities</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TRAVEL </a:t>
            </a:r>
            <a:r>
              <a:rPr lang="en-US" b="1" dirty="0" smtClean="0"/>
              <a:t>BACK</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403841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a:t>
            </a:r>
            <a:r>
              <a:rPr lang="en-US" b="1" dirty="0" smtClean="0"/>
              <a:t>RECOLLECTION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What feedback do they </a:t>
            </a:r>
            <a:r>
              <a:rPr lang="en-US" sz="1200" b="1" i="1" dirty="0" smtClean="0"/>
              <a:t>share?</a:t>
            </a:r>
          </a:p>
          <a:p>
            <a:r>
              <a:rPr lang="en-US" sz="1200" dirty="0" smtClean="0"/>
              <a:t>They are excited about their trip and share positive feedback along with a lot of footage and visuals.</a:t>
            </a:r>
          </a:p>
          <a:p>
            <a:r>
              <a:rPr lang="en-US" sz="1200" dirty="0" smtClean="0"/>
              <a:t>They post their photos and footage in Facebook and in forums.</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Where </a:t>
            </a:r>
            <a:r>
              <a:rPr lang="en-US" sz="1200" b="1" i="1" dirty="0"/>
              <a:t>do they share feedback (online, social media, word of mouth</a:t>
            </a:r>
            <a:r>
              <a:rPr lang="en-US" sz="1200" b="1" i="1" dirty="0" smtClean="0"/>
              <a:t>)?</a:t>
            </a:r>
          </a:p>
          <a:p>
            <a:r>
              <a:rPr lang="is-IS" sz="1200" dirty="0" smtClean="0"/>
              <a:t>They share positive feedback across social media – on their facebook walls to reach their friends but also in platforms such as Tripadvisor. </a:t>
            </a:r>
          </a:p>
          <a:p>
            <a:r>
              <a:rPr lang="en-US" sz="1200" dirty="0" smtClean="0"/>
              <a:t>T</a:t>
            </a:r>
            <a:r>
              <a:rPr lang="is-IS" sz="1200" dirty="0" smtClean="0"/>
              <a:t>hey provide positive feedback through the website/ social media profiles of their tour operators. </a:t>
            </a:r>
          </a:p>
          <a:p>
            <a:pPr marL="0" indent="0">
              <a:buNone/>
            </a:pPr>
            <a:r>
              <a:rPr lang="en-US" sz="1200" b="1" i="1" dirty="0"/>
              <a:t>Likelihood to return (curiosity to come back</a:t>
            </a:r>
            <a:r>
              <a:rPr lang="en-US" sz="1200" b="1" i="1" dirty="0" smtClean="0"/>
              <a:t>)?</a:t>
            </a:r>
            <a:endParaRPr lang="en-US" sz="1200" b="1" i="1" dirty="0"/>
          </a:p>
          <a:p>
            <a:r>
              <a:rPr lang="en-US" sz="1200" dirty="0"/>
              <a:t>Very likely to return given prime conditions</a:t>
            </a:r>
          </a:p>
          <a:p>
            <a:pPr marL="0" indent="0">
              <a:buNone/>
            </a:pP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What feedback do they share?</a:t>
            </a:r>
          </a:p>
          <a:p>
            <a:r>
              <a:rPr lang="en-US" sz="1200" dirty="0"/>
              <a:t>They are excited about their trip and share positive feedback along with a lot of footage and visuals.</a:t>
            </a:r>
          </a:p>
          <a:p>
            <a:r>
              <a:rPr lang="en-US" sz="1200" dirty="0"/>
              <a:t>They post their photos and footage in Facebook and in </a:t>
            </a:r>
            <a:r>
              <a:rPr lang="en-US" sz="1200" dirty="0" smtClean="0"/>
              <a:t>specialized forums</a:t>
            </a:r>
            <a:r>
              <a:rPr lang="en-US" sz="1200" dirty="0"/>
              <a:t>.</a:t>
            </a:r>
          </a:p>
          <a:p>
            <a:pPr marL="0" indent="0">
              <a:buNone/>
            </a:pPr>
            <a:endParaRPr lang="en-US" sz="1200" b="1" i="1" dirty="0" smtClean="0"/>
          </a:p>
          <a:p>
            <a:pPr marL="0" indent="0">
              <a:buNone/>
            </a:pPr>
            <a:endParaRPr lang="en-US" sz="1200" b="1" i="1" dirty="0" smtClean="0"/>
          </a:p>
          <a:p>
            <a:pPr marL="0" indent="0">
              <a:buNone/>
            </a:pPr>
            <a:r>
              <a:rPr lang="en-US" sz="1200" b="1" i="1" dirty="0" smtClean="0"/>
              <a:t>Where </a:t>
            </a:r>
            <a:r>
              <a:rPr lang="en-US" sz="1200" b="1" i="1" dirty="0"/>
              <a:t>do they share feedback (online, social media, word of mouth)?</a:t>
            </a:r>
          </a:p>
          <a:p>
            <a:r>
              <a:rPr lang="is-IS" sz="1200" dirty="0"/>
              <a:t>They share positive feedback across social media – on their facebook </a:t>
            </a:r>
            <a:r>
              <a:rPr lang="is-IS" sz="1200" dirty="0" smtClean="0"/>
              <a:t>and blog to </a:t>
            </a:r>
            <a:r>
              <a:rPr lang="is-IS" sz="1200" dirty="0"/>
              <a:t>reach their friends but also in platforms such as Tripadvisor. </a:t>
            </a:r>
          </a:p>
          <a:p>
            <a:r>
              <a:rPr lang="en-US" sz="1200" dirty="0"/>
              <a:t>T</a:t>
            </a:r>
            <a:r>
              <a:rPr lang="is-IS" sz="1200" dirty="0"/>
              <a:t>hey provide </a:t>
            </a:r>
            <a:r>
              <a:rPr lang="is-IS" sz="1200" dirty="0" smtClean="0"/>
              <a:t>feedback </a:t>
            </a:r>
            <a:r>
              <a:rPr lang="is-IS" sz="1200" dirty="0"/>
              <a:t>through </a:t>
            </a:r>
            <a:r>
              <a:rPr lang="is-IS" sz="1200" dirty="0" smtClean="0"/>
              <a:t>the platforms they have used for booking of service providers and experiences: booking.com, Airbnb, Viator, etc. </a:t>
            </a:r>
          </a:p>
          <a:p>
            <a:pPr marL="0" indent="0">
              <a:buNone/>
            </a:pPr>
            <a:r>
              <a:rPr lang="en-US" sz="1200" b="1" i="1" dirty="0" smtClean="0"/>
              <a:t>Likelihood </a:t>
            </a:r>
            <a:r>
              <a:rPr lang="en-US" sz="1200" b="1" i="1" dirty="0"/>
              <a:t>to return (curiosity to come back)?</a:t>
            </a:r>
          </a:p>
          <a:p>
            <a:r>
              <a:rPr lang="en-US" sz="1200" dirty="0" smtClean="0"/>
              <a:t>Very likely to return given prime conditions although being bored in </a:t>
            </a:r>
            <a:r>
              <a:rPr lang="en-US" sz="1200" dirty="0" err="1" smtClean="0"/>
              <a:t>Krusevo</a:t>
            </a:r>
            <a:r>
              <a:rPr lang="en-US" sz="1200" dirty="0" smtClean="0"/>
              <a:t> was definitely not enjoyable</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525663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a:t>
            </a:r>
            <a:r>
              <a:rPr lang="en-US" b="1" dirty="0" smtClean="0"/>
              <a:t>RECOLLECTION</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What feedback do they share?</a:t>
            </a:r>
          </a:p>
          <a:p>
            <a:r>
              <a:rPr lang="en-US" sz="1100" dirty="0" smtClean="0"/>
              <a:t>There is limited effort to engage travelers to share feedback and their visual content from trips in social media and digital channels. There is lack of digital communication skills especially among individual tourism operators.</a:t>
            </a:r>
            <a:endParaRPr lang="en-US" sz="1100" b="1" i="1" dirty="0"/>
          </a:p>
          <a:p>
            <a:pPr marL="0" indent="0">
              <a:buNone/>
            </a:pPr>
            <a:endParaRPr lang="en-US" sz="1100" b="1" i="1" dirty="0"/>
          </a:p>
          <a:p>
            <a:pPr marL="0" indent="0">
              <a:buNone/>
            </a:pPr>
            <a:r>
              <a:rPr lang="en-US" sz="1100" b="1" i="1" dirty="0"/>
              <a:t>Where do they share feedback (online, social media, word of mouth)?</a:t>
            </a:r>
          </a:p>
          <a:p>
            <a:r>
              <a:rPr lang="en-US" sz="1100" dirty="0" smtClean="0"/>
              <a:t>National level communications are static and one-directional, which misses on the opportunity to benefit fro user-generated content</a:t>
            </a:r>
            <a:r>
              <a:rPr lang="is-IS" sz="1100" dirty="0" smtClean="0"/>
              <a:t>.</a:t>
            </a:r>
          </a:p>
          <a:p>
            <a:r>
              <a:rPr lang="en-US" sz="1100" dirty="0" smtClean="0"/>
              <a:t>I</a:t>
            </a:r>
            <a:r>
              <a:rPr lang="is-IS" sz="1100" dirty="0" smtClean="0"/>
              <a:t>ndividual operators are not present on or are very inactive in social media and digital channels, including in Tripadvisor, Booking.com, etc. </a:t>
            </a:r>
            <a:endParaRPr lang="is-IS" sz="1100" dirty="0"/>
          </a:p>
          <a:p>
            <a:pPr marL="0" indent="0">
              <a:buNone/>
            </a:pPr>
            <a:endParaRPr lang="en-US" sz="1100" b="1" i="1" dirty="0" smtClean="0"/>
          </a:p>
          <a:p>
            <a:pPr marL="0" indent="0">
              <a:buNone/>
            </a:pPr>
            <a:r>
              <a:rPr lang="en-US" sz="1100" b="1" i="1" dirty="0" smtClean="0"/>
              <a:t>Likelihood </a:t>
            </a:r>
            <a:r>
              <a:rPr lang="en-US" sz="1100" b="1" i="1" dirty="0"/>
              <a:t>to return (curiosity to come back)?</a:t>
            </a:r>
          </a:p>
          <a:p>
            <a:r>
              <a:rPr lang="en-US" sz="1100" dirty="0" smtClean="0"/>
              <a:t>There is no effort in national level marketing or the communications of individual operators to engage travelers who have already been and prompt them to plan a return trip. </a:t>
            </a:r>
            <a:endParaRPr lang="en-US" sz="1100" dirty="0"/>
          </a:p>
          <a:p>
            <a:pPr marL="0" indent="0">
              <a:buNone/>
            </a:pPr>
            <a:endParaRPr lang="en-US" sz="1100" dirty="0"/>
          </a:p>
        </p:txBody>
      </p:sp>
    </p:spTree>
    <p:extLst>
      <p:ext uri="{BB962C8B-B14F-4D97-AF65-F5344CB8AC3E}">
        <p14:creationId xmlns:p14="http://schemas.microsoft.com/office/powerpoint/2010/main" val="121511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a:t>Hard adventure Tourists (paragliding)</a:t>
            </a:r>
            <a:br>
              <a:rPr lang="en-US" b="1" dirty="0"/>
            </a:br>
            <a:r>
              <a:rPr lang="en-US" b="1" dirty="0"/>
              <a:t/>
            </a:r>
            <a:br>
              <a:rPr lang="en-US" b="1" dirty="0"/>
            </a:br>
            <a:r>
              <a:rPr lang="en-US" b="1" dirty="0"/>
              <a:t/>
            </a:r>
            <a:br>
              <a:rPr lang="en-US" b="1" dirty="0"/>
            </a:br>
            <a:r>
              <a:rPr lang="en-US" dirty="0"/>
              <a:t>Ideal Traveler Profile:</a:t>
            </a:r>
            <a:br>
              <a:rPr lang="en-US" dirty="0"/>
            </a:br>
            <a:r>
              <a:rPr lang="en-US" dirty="0" err="1"/>
              <a:t>Marek</a:t>
            </a:r>
            <a:r>
              <a:rPr lang="en-US" dirty="0"/>
              <a:t/>
            </a:r>
            <a:br>
              <a:rPr lang="en-US" dirty="0"/>
            </a:br>
            <a:r>
              <a:rPr lang="en-US" dirty="0" smtClean="0">
                <a:solidFill>
                  <a:srgbClr val="BFBFBF"/>
                </a:solidFill>
              </a:rPr>
              <a:t>&amp;</a:t>
            </a:r>
            <a:br>
              <a:rPr lang="en-US" dirty="0" smtClean="0">
                <a:solidFill>
                  <a:srgbClr val="BFBFBF"/>
                </a:solidFill>
              </a:rPr>
            </a:br>
            <a:r>
              <a:rPr lang="en-US" dirty="0" smtClean="0">
                <a:solidFill>
                  <a:srgbClr val="BFBFBF"/>
                </a:solidFill>
              </a:rPr>
              <a:t>Visitor Experience </a:t>
            </a:r>
            <a:br>
              <a:rPr lang="en-US" dirty="0" smtClean="0">
                <a:solidFill>
                  <a:srgbClr val="BFBFBF"/>
                </a:solidFill>
              </a:rPr>
            </a:br>
            <a:r>
              <a:rPr lang="en-US" dirty="0" smtClean="0">
                <a:solidFill>
                  <a:srgbClr val="BFBFBF"/>
                </a:solidFill>
              </a:rPr>
              <a:t>Value Chain Analysis</a:t>
            </a:r>
            <a:br>
              <a:rPr lang="en-US" dirty="0" smtClean="0">
                <a:solidFill>
                  <a:srgbClr val="BFBFBF"/>
                </a:solidFill>
              </a:rPr>
            </a:br>
            <a:r>
              <a:rPr lang="en-US" dirty="0" smtClean="0">
                <a:solidFill>
                  <a:srgbClr val="BFBFBF"/>
                </a:solidFill>
              </a:rPr>
              <a:t> (VCA)</a:t>
            </a:r>
            <a:endParaRPr lang="en-US" b="1" dirty="0">
              <a:solidFill>
                <a:srgbClr val="BFBFBF"/>
              </a:solidFill>
            </a:endParaRPr>
          </a:p>
        </p:txBody>
      </p:sp>
      <p:pic>
        <p:nvPicPr>
          <p:cNvPr id="6" name="Picture 5" descr="Paraglider-1.jpg"/>
          <p:cNvPicPr>
            <a:picLocks noChangeAspect="1"/>
          </p:cNvPicPr>
          <p:nvPr/>
        </p:nvPicPr>
        <p:blipFill rotWithShape="1">
          <a:blip r:embed="rId3">
            <a:extLst>
              <a:ext uri="{28A0092B-C50C-407E-A947-70E740481C1C}">
                <a14:useLocalDpi xmlns:a14="http://schemas.microsoft.com/office/drawing/2010/main" val="0"/>
              </a:ext>
            </a:extLst>
          </a:blip>
          <a:srcRect l="9912" r="22247"/>
          <a:stretch/>
        </p:blipFill>
        <p:spPr>
          <a:xfrm>
            <a:off x="225783" y="197556"/>
            <a:ext cx="4346222" cy="6406444"/>
          </a:xfrm>
          <a:prstGeom prst="rect">
            <a:avLst/>
          </a:prstGeom>
        </p:spPr>
      </p:pic>
    </p:spTree>
    <p:extLst>
      <p:ext uri="{BB962C8B-B14F-4D97-AF65-F5344CB8AC3E}">
        <p14:creationId xmlns:p14="http://schemas.microsoft.com/office/powerpoint/2010/main" val="3311253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3662541"/>
          </a:xfrm>
          <a:prstGeom prst="rect">
            <a:avLst/>
          </a:prstGeom>
          <a:noFill/>
        </p:spPr>
        <p:txBody>
          <a:bodyPr wrap="square" rtlCol="0">
            <a:spAutoFit/>
          </a:bodyPr>
          <a:lstStyle/>
          <a:p>
            <a:r>
              <a:rPr lang="en-US" sz="1600" b="1" dirty="0" smtClean="0">
                <a:latin typeface="Times New Roman"/>
                <a:cs typeface="Times New Roman"/>
              </a:rPr>
              <a:t>Hard adventure tourists (Paragliding): </a:t>
            </a:r>
            <a:r>
              <a:rPr lang="en-US" sz="1600" b="1" dirty="0" err="1" smtClean="0">
                <a:latin typeface="Times New Roman"/>
                <a:cs typeface="Times New Roman"/>
              </a:rPr>
              <a:t>Marek</a:t>
            </a:r>
            <a:endParaRPr lang="en-US" sz="1600" b="1" dirty="0" smtClean="0">
              <a:latin typeface="Times New Roman"/>
              <a:cs typeface="Times New Roman"/>
            </a:endParaRPr>
          </a:p>
          <a:p>
            <a:endParaRPr lang="en-US" sz="1200" dirty="0" smtClean="0">
              <a:latin typeface="Times New Roman"/>
              <a:cs typeface="Times New Roman"/>
            </a:endParaRPr>
          </a:p>
          <a:p>
            <a:r>
              <a:rPr lang="en-US" sz="1200" b="1" i="1" dirty="0" smtClean="0">
                <a:latin typeface="Times New Roman"/>
                <a:cs typeface="Times New Roman"/>
              </a:rPr>
              <a:t>Who are they?</a:t>
            </a:r>
            <a:r>
              <a:rPr lang="en-US" sz="1200" dirty="0" smtClean="0">
                <a:latin typeface="Times New Roman"/>
                <a:cs typeface="Times New Roman"/>
              </a:rPr>
              <a:t/>
            </a:r>
            <a:br>
              <a:rPr lang="en-US" sz="1200" dirty="0" smtClean="0">
                <a:latin typeface="Times New Roman"/>
                <a:cs typeface="Times New Roman"/>
              </a:rPr>
            </a:br>
            <a:r>
              <a:rPr lang="en-US" sz="1200" dirty="0" err="1" smtClean="0">
                <a:latin typeface="Times New Roman"/>
                <a:cs typeface="Times New Roman"/>
              </a:rPr>
              <a:t>Marek</a:t>
            </a:r>
            <a:r>
              <a:rPr lang="en-US" sz="1200" dirty="0" smtClean="0">
                <a:latin typeface="Times New Roman"/>
                <a:cs typeface="Times New Roman"/>
              </a:rPr>
              <a:t> is </a:t>
            </a:r>
            <a:r>
              <a:rPr lang="en-US" sz="1200" smtClean="0">
                <a:latin typeface="Times New Roman"/>
                <a:cs typeface="Times New Roman"/>
              </a:rPr>
              <a:t>a 29-year </a:t>
            </a:r>
            <a:r>
              <a:rPr lang="en-US" sz="1200" dirty="0" smtClean="0">
                <a:latin typeface="Times New Roman"/>
                <a:cs typeface="Times New Roman"/>
              </a:rPr>
              <a:t>old IT specialist from Poland. His passion is paragliding. His initial curiosity in this adrenaline sport was sparked seven years ago by one of his best friends from university </a:t>
            </a:r>
            <a:r>
              <a:rPr lang="en-US" sz="1200" dirty="0" err="1" smtClean="0">
                <a:latin typeface="Times New Roman"/>
                <a:cs typeface="Times New Roman"/>
              </a:rPr>
              <a:t>Pawel</a:t>
            </a:r>
            <a:r>
              <a:rPr lang="en-US" sz="1200" dirty="0" smtClean="0">
                <a:latin typeface="Times New Roman"/>
                <a:cs typeface="Times New Roman"/>
              </a:rPr>
              <a:t> who competes in international paragliding forums. </a:t>
            </a:r>
            <a:r>
              <a:rPr lang="en-US" sz="1200" dirty="0" err="1" smtClean="0">
                <a:latin typeface="Times New Roman"/>
                <a:cs typeface="Times New Roman"/>
              </a:rPr>
              <a:t>Marek</a:t>
            </a:r>
            <a:r>
              <a:rPr lang="en-US" sz="1200" dirty="0" smtClean="0">
                <a:latin typeface="Times New Roman"/>
                <a:cs typeface="Times New Roman"/>
              </a:rPr>
              <a:t> devotes all of his free time to paragliding. On weekends and on his days off he goes to locations close to Warsaw but whenever he can, he takes time off to go and fly in locations abroad, which offer good flying conditions. He also tries to go to paragliding competitions, especially if they are in Central or Eastern Europe. When he travels he usually travels with his live-in girlfriend and as part of a bigger group of friends who are passionate about paragliding. When he travels </a:t>
            </a:r>
            <a:r>
              <a:rPr lang="en-US" sz="1200" dirty="0" err="1" smtClean="0">
                <a:latin typeface="Times New Roman"/>
                <a:cs typeface="Times New Roman"/>
              </a:rPr>
              <a:t>Marek</a:t>
            </a:r>
            <a:r>
              <a:rPr lang="en-US" sz="1200" dirty="0" smtClean="0">
                <a:latin typeface="Times New Roman"/>
                <a:cs typeface="Times New Roman"/>
              </a:rPr>
              <a:t> looks to stay at hotels or B&amp;Bs, which are close to starting stations. </a:t>
            </a:r>
            <a:endParaRPr lang="en-US" sz="1200" dirty="0">
              <a:latin typeface="Times New Roman"/>
              <a:cs typeface="Times New Roman"/>
            </a:endParaRPr>
          </a:p>
          <a:p>
            <a:endParaRPr lang="en-US" sz="1200" b="1" i="1" dirty="0" smtClean="0">
              <a:latin typeface="Times New Roman"/>
              <a:cs typeface="Times New Roman"/>
            </a:endParaRPr>
          </a:p>
          <a:p>
            <a:r>
              <a:rPr lang="en-US" sz="1200" b="1" i="1" dirty="0" smtClean="0">
                <a:latin typeface="Times New Roman"/>
                <a:cs typeface="Times New Roman"/>
              </a:rPr>
              <a:t>What is their ideal active holiday?</a:t>
            </a:r>
          </a:p>
          <a:p>
            <a:r>
              <a:rPr lang="en-US" sz="1200" dirty="0" err="1" smtClean="0">
                <a:latin typeface="Times New Roman"/>
                <a:cs typeface="Times New Roman"/>
              </a:rPr>
              <a:t>Marek’s</a:t>
            </a:r>
            <a:r>
              <a:rPr lang="en-US" sz="1200" dirty="0" smtClean="0">
                <a:latin typeface="Times New Roman"/>
                <a:cs typeface="Times New Roman"/>
              </a:rPr>
              <a:t> ideal paragliding trip is 7-10 days long and includes being close to starting points. Ideally, he will have perfect flying weather on all days but if that is not the case, he likes being able to do something else outdoors with his girlfriend and his friends. A good paragliding destination offers a variety of starting points, good supporting services and convenient accommodation. </a:t>
            </a:r>
          </a:p>
        </p:txBody>
      </p:sp>
      <p:sp>
        <p:nvSpPr>
          <p:cNvPr id="7" name="TextBox 6"/>
          <p:cNvSpPr txBox="1"/>
          <p:nvPr/>
        </p:nvSpPr>
        <p:spPr>
          <a:xfrm>
            <a:off x="293055" y="3898563"/>
            <a:ext cx="8690950" cy="2862322"/>
          </a:xfrm>
          <a:prstGeom prst="rect">
            <a:avLst/>
          </a:prstGeom>
          <a:noFill/>
        </p:spPr>
        <p:txBody>
          <a:bodyPr wrap="square" rtlCol="0">
            <a:spAutoFit/>
          </a:bodyPr>
          <a:lstStyle/>
          <a:p>
            <a:r>
              <a:rPr lang="en-US" sz="1200" b="1" i="1" dirty="0" smtClean="0">
                <a:solidFill>
                  <a:srgbClr val="000000"/>
                </a:solidFill>
                <a:latin typeface="Times New Roman"/>
                <a:cs typeface="Times New Roman"/>
              </a:rPr>
              <a:t>How do they decide on their next destination and how do they prepare?</a:t>
            </a:r>
            <a:r>
              <a:rPr lang="en-US" sz="1200" dirty="0" smtClean="0">
                <a:solidFill>
                  <a:srgbClr val="000000"/>
                </a:solidFill>
                <a:latin typeface="Times New Roman"/>
                <a:cs typeface="Times New Roman"/>
              </a:rPr>
              <a:t/>
            </a:r>
            <a:br>
              <a:rPr lang="en-US" sz="1200" dirty="0" smtClean="0">
                <a:solidFill>
                  <a:srgbClr val="000000"/>
                </a:solidFill>
                <a:latin typeface="Times New Roman"/>
                <a:cs typeface="Times New Roman"/>
              </a:rPr>
            </a:br>
            <a:r>
              <a:rPr lang="en-US" sz="1200" dirty="0" err="1" smtClean="0">
                <a:solidFill>
                  <a:srgbClr val="000000"/>
                </a:solidFill>
                <a:latin typeface="Times New Roman"/>
                <a:cs typeface="Times New Roman"/>
              </a:rPr>
              <a:t>Marek</a:t>
            </a:r>
            <a:r>
              <a:rPr lang="en-US" sz="1200" dirty="0" smtClean="0">
                <a:solidFill>
                  <a:srgbClr val="000000"/>
                </a:solidFill>
                <a:latin typeface="Times New Roman"/>
                <a:cs typeface="Times New Roman"/>
              </a:rPr>
              <a:t> decides to visit destinations only on the basis of feedback and recommendations coming through paragliders forums and his personal network within these circles. Usually a place that hosts a competition is a promising destination to visit for leisure flying too. another important reason to explore a destination is if it is home to strong competitors in paragliding competitions. Contacts with local paragliders or local paragliders club is always an important factor in the decision process. </a:t>
            </a:r>
          </a:p>
          <a:p>
            <a:r>
              <a:rPr lang="en-US" sz="1200" dirty="0" err="1" smtClean="0">
                <a:solidFill>
                  <a:srgbClr val="000000"/>
                </a:solidFill>
                <a:latin typeface="Times New Roman"/>
                <a:cs typeface="Times New Roman"/>
              </a:rPr>
              <a:t>Marek</a:t>
            </a:r>
            <a:r>
              <a:rPr lang="en-US" sz="1200" dirty="0" smtClean="0">
                <a:solidFill>
                  <a:srgbClr val="000000"/>
                </a:solidFill>
                <a:latin typeface="Times New Roman"/>
                <a:cs typeface="Times New Roman"/>
              </a:rPr>
              <a:t> books accommodation through Booking or </a:t>
            </a:r>
            <a:r>
              <a:rPr lang="en-US" sz="1200" dirty="0" err="1" smtClean="0">
                <a:solidFill>
                  <a:srgbClr val="000000"/>
                </a:solidFill>
                <a:latin typeface="Times New Roman"/>
                <a:cs typeface="Times New Roman"/>
              </a:rPr>
              <a:t>Airbnb</a:t>
            </a:r>
            <a:r>
              <a:rPr lang="en-US" sz="1200" dirty="0" smtClean="0">
                <a:solidFill>
                  <a:srgbClr val="000000"/>
                </a:solidFill>
                <a:latin typeface="Times New Roman"/>
                <a:cs typeface="Times New Roman"/>
              </a:rPr>
              <a:t> if that is available. Frequently he receives a recommendation from a peer paragliders about good places or B&amp;Bs to stay at.</a:t>
            </a:r>
          </a:p>
          <a:p>
            <a:endParaRPr lang="en-US" sz="1200" dirty="0">
              <a:solidFill>
                <a:srgbClr val="000000"/>
              </a:solidFill>
              <a:latin typeface="Times New Roman"/>
              <a:cs typeface="Times New Roman"/>
            </a:endParaRPr>
          </a:p>
          <a:p>
            <a:r>
              <a:rPr lang="en-US" sz="1200" b="1" i="1" dirty="0">
                <a:latin typeface="Times New Roman"/>
                <a:cs typeface="Times New Roman"/>
              </a:rPr>
              <a:t>What are their expectations about basic services in the destination?</a:t>
            </a:r>
          </a:p>
          <a:p>
            <a:r>
              <a:rPr lang="en-US" sz="1200" dirty="0" err="1" smtClean="0">
                <a:latin typeface="Times New Roman"/>
                <a:cs typeface="Times New Roman"/>
              </a:rPr>
              <a:t>Marek’s</a:t>
            </a:r>
            <a:r>
              <a:rPr lang="en-US" sz="1200" dirty="0" smtClean="0">
                <a:latin typeface="Times New Roman"/>
                <a:cs typeface="Times New Roman"/>
              </a:rPr>
              <a:t> main focus is on flying conditions and services that relate to his hobby. A cheap direct flight is ideal but he frequently drives to destinations in the region with his friends. </a:t>
            </a:r>
            <a:br>
              <a:rPr lang="en-US" sz="1200" dirty="0" smtClean="0">
                <a:latin typeface="Times New Roman"/>
                <a:cs typeface="Times New Roman"/>
              </a:rPr>
            </a:br>
            <a:r>
              <a:rPr lang="en-US" sz="1200" dirty="0" smtClean="0">
                <a:latin typeface="Times New Roman"/>
                <a:cs typeface="Times New Roman"/>
              </a:rPr>
              <a:t>Accommodation needs to be convenient and close to starting points. It is nice if it is more than basic and offers some comforts (especially appreciated by his girlfriend) but he does not especially care about much than a bed and a good shower. Ideally, food service is available at the hotel/ B&amp;B as after dynamic days he and his friends are less eager to walk to further restaurants. Given the longer length of stay ability to get different food is a great plus.</a:t>
            </a:r>
          </a:p>
        </p:txBody>
      </p:sp>
      <p:pic>
        <p:nvPicPr>
          <p:cNvPr id="8" name="Picture 7" descr="Paraglider-1.jpg"/>
          <p:cNvPicPr>
            <a:picLocks noChangeAspect="1"/>
          </p:cNvPicPr>
          <p:nvPr/>
        </p:nvPicPr>
        <p:blipFill rotWithShape="1">
          <a:blip r:embed="rId3">
            <a:extLst>
              <a:ext uri="{28A0092B-C50C-407E-A947-70E740481C1C}">
                <a14:useLocalDpi xmlns:a14="http://schemas.microsoft.com/office/drawing/2010/main" val="0"/>
              </a:ext>
            </a:extLst>
          </a:blip>
          <a:srcRect l="9912" r="22247"/>
          <a:stretch/>
        </p:blipFill>
        <p:spPr>
          <a:xfrm>
            <a:off x="6686443" y="511897"/>
            <a:ext cx="2297562" cy="3386666"/>
          </a:xfrm>
          <a:prstGeom prst="rect">
            <a:avLst/>
          </a:prstGeom>
        </p:spPr>
      </p:pic>
    </p:spTree>
    <p:extLst>
      <p:ext uri="{BB962C8B-B14F-4D97-AF65-F5344CB8AC3E}">
        <p14:creationId xmlns:p14="http://schemas.microsoft.com/office/powerpoint/2010/main" val="124529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3108543"/>
          </a:xfrm>
          <a:prstGeom prst="rect">
            <a:avLst/>
          </a:prstGeom>
          <a:noFill/>
        </p:spPr>
        <p:txBody>
          <a:bodyPr wrap="square" rtlCol="0">
            <a:spAutoFit/>
          </a:bodyPr>
          <a:lstStyle/>
          <a:p>
            <a:r>
              <a:rPr lang="en-US" sz="1600" b="1" dirty="0">
                <a:latin typeface="Times New Roman"/>
                <a:cs typeface="Times New Roman"/>
              </a:rPr>
              <a:t>Hard adventure tourists (Paragliding): </a:t>
            </a:r>
            <a:r>
              <a:rPr lang="en-US" sz="1600" b="1" dirty="0" err="1">
                <a:latin typeface="Times New Roman"/>
                <a:cs typeface="Times New Roman"/>
              </a:rPr>
              <a:t>Marek</a:t>
            </a:r>
            <a:endParaRPr lang="en-US" sz="1600" b="1" dirty="0">
              <a:latin typeface="Times New Roman"/>
              <a:cs typeface="Times New Roman"/>
            </a:endParaRPr>
          </a:p>
          <a:p>
            <a:endParaRPr lang="en-US" sz="1200" dirty="0" smtClean="0">
              <a:latin typeface="Times New Roman"/>
              <a:cs typeface="Times New Roman"/>
            </a:endParaRPr>
          </a:p>
          <a:p>
            <a:r>
              <a:rPr lang="en-US" sz="1200" b="1" i="1" dirty="0">
                <a:latin typeface="Times New Roman"/>
                <a:cs typeface="Times New Roman"/>
              </a:rPr>
              <a:t>What kind of activities do they like to engage in?</a:t>
            </a:r>
            <a:r>
              <a:rPr lang="en-US" sz="1200" dirty="0">
                <a:latin typeface="Times New Roman"/>
                <a:cs typeface="Times New Roman"/>
              </a:rPr>
              <a:t/>
            </a:r>
            <a:br>
              <a:rPr lang="en-US" sz="1200" dirty="0">
                <a:latin typeface="Times New Roman"/>
                <a:cs typeface="Times New Roman"/>
              </a:rPr>
            </a:br>
            <a:r>
              <a:rPr lang="en-US" sz="1200" dirty="0" err="1" smtClean="0">
                <a:latin typeface="Times New Roman"/>
                <a:cs typeface="Times New Roman"/>
              </a:rPr>
              <a:t>Marek’s</a:t>
            </a:r>
            <a:r>
              <a:rPr lang="en-US" sz="1200" dirty="0" smtClean="0">
                <a:latin typeface="Times New Roman"/>
                <a:cs typeface="Times New Roman"/>
              </a:rPr>
              <a:t> main focus is on paragliding so this is what occupies most of his time at a destination. At the same time, weather conditions are a major factor in his ability to fly so on days when they are not right, he and his friends like to engage in other activities. In many cases they would go and do something outdoors: hike, bike, kayak or simply explore nearby attractions. Jumping in the car and going to another town or another area is also something that </a:t>
            </a:r>
            <a:r>
              <a:rPr lang="en-US" sz="1200" dirty="0" err="1" smtClean="0">
                <a:latin typeface="Times New Roman"/>
                <a:cs typeface="Times New Roman"/>
              </a:rPr>
              <a:t>Marek</a:t>
            </a:r>
            <a:r>
              <a:rPr lang="en-US" sz="1200" dirty="0" smtClean="0">
                <a:latin typeface="Times New Roman"/>
                <a:cs typeface="Times New Roman"/>
              </a:rPr>
              <a:t> and his friends would consider, especially if they have already spent several days in one location. </a:t>
            </a:r>
          </a:p>
          <a:p>
            <a:endParaRPr lang="en-US" sz="1200" dirty="0">
              <a:latin typeface="Times New Roman"/>
              <a:cs typeface="Times New Roman"/>
            </a:endParaRPr>
          </a:p>
          <a:p>
            <a:r>
              <a:rPr lang="is-IS" sz="1200" b="1" i="1" dirty="0">
                <a:latin typeface="Times New Roman"/>
                <a:cs typeface="Times New Roman"/>
              </a:rPr>
              <a:t>What do they do after they return?</a:t>
            </a:r>
          </a:p>
          <a:p>
            <a:r>
              <a:rPr lang="en-US" sz="1200" dirty="0" err="1" smtClean="0">
                <a:latin typeface="Times New Roman"/>
                <a:cs typeface="Times New Roman"/>
              </a:rPr>
              <a:t>Marek</a:t>
            </a:r>
            <a:r>
              <a:rPr lang="en-US" sz="1200" dirty="0" smtClean="0">
                <a:latin typeface="Times New Roman"/>
                <a:cs typeface="Times New Roman"/>
              </a:rPr>
              <a:t> uses a </a:t>
            </a:r>
            <a:r>
              <a:rPr lang="en-US" sz="1200" dirty="0" err="1" smtClean="0">
                <a:latin typeface="Times New Roman"/>
                <a:cs typeface="Times New Roman"/>
              </a:rPr>
              <a:t>GoPro</a:t>
            </a:r>
            <a:r>
              <a:rPr lang="en-US" sz="1200" dirty="0" smtClean="0">
                <a:latin typeface="Times New Roman"/>
                <a:cs typeface="Times New Roman"/>
              </a:rPr>
              <a:t> to capture his flights as well as some other footage from the places he visits to fly. He shares some of the content on his Facebook wall and in the forums he follows. His girlfriend is very active in Instagram and Facebook, and shares a lot of images not only with paragliding scenes but from the beautiful natural surrounding or interesting sites they have visited during their trip. </a:t>
            </a:r>
            <a:endParaRPr lang="en-US" sz="1200" dirty="0">
              <a:latin typeface="Times New Roman"/>
              <a:cs typeface="Times New Roman"/>
            </a:endParaRPr>
          </a:p>
        </p:txBody>
      </p:sp>
      <p:pic>
        <p:nvPicPr>
          <p:cNvPr id="8" name="Picture 7" descr="Paraglider-1.jpg"/>
          <p:cNvPicPr>
            <a:picLocks noChangeAspect="1"/>
          </p:cNvPicPr>
          <p:nvPr/>
        </p:nvPicPr>
        <p:blipFill rotWithShape="1">
          <a:blip r:embed="rId3">
            <a:extLst>
              <a:ext uri="{28A0092B-C50C-407E-A947-70E740481C1C}">
                <a14:useLocalDpi xmlns:a14="http://schemas.microsoft.com/office/drawing/2010/main" val="0"/>
              </a:ext>
            </a:extLst>
          </a:blip>
          <a:srcRect l="9912" r="22247"/>
          <a:stretch/>
        </p:blipFill>
        <p:spPr>
          <a:xfrm>
            <a:off x="6686443" y="511897"/>
            <a:ext cx="2297562" cy="3386666"/>
          </a:xfrm>
          <a:prstGeom prst="rect">
            <a:avLst/>
          </a:prstGeom>
        </p:spPr>
      </p:pic>
    </p:spTree>
    <p:extLst>
      <p:ext uri="{BB962C8B-B14F-4D97-AF65-F5344CB8AC3E}">
        <p14:creationId xmlns:p14="http://schemas.microsoft.com/office/powerpoint/2010/main" val="312992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a:t>Hard adventure Tourists (paragliding)</a:t>
            </a:r>
            <a:br>
              <a:rPr lang="en-US" b="1" dirty="0"/>
            </a:br>
            <a:r>
              <a:rPr lang="en-US" b="1" dirty="0"/>
              <a:t/>
            </a:r>
            <a:br>
              <a:rPr lang="en-US" b="1" dirty="0"/>
            </a:br>
            <a:r>
              <a:rPr lang="en-US" b="1" dirty="0"/>
              <a:t/>
            </a:r>
            <a:br>
              <a:rPr lang="en-US" b="1" dirty="0"/>
            </a:br>
            <a:r>
              <a:rPr lang="en-US" dirty="0">
                <a:solidFill>
                  <a:schemeClr val="bg1">
                    <a:lumMod val="75000"/>
                  </a:schemeClr>
                </a:solidFill>
              </a:rPr>
              <a:t>Ideal Traveler Profile:</a:t>
            </a:r>
            <a:br>
              <a:rPr lang="en-US" dirty="0">
                <a:solidFill>
                  <a:schemeClr val="bg1">
                    <a:lumMod val="75000"/>
                  </a:schemeClr>
                </a:solidFill>
              </a:rPr>
            </a:br>
            <a:r>
              <a:rPr lang="en-US" dirty="0" err="1">
                <a:solidFill>
                  <a:schemeClr val="bg1">
                    <a:lumMod val="75000"/>
                  </a:schemeClr>
                </a:solidFill>
              </a:rPr>
              <a:t>Marek</a:t>
            </a:r>
            <a:r>
              <a:rPr lang="en-US" dirty="0">
                <a:solidFill>
                  <a:schemeClr val="bg1">
                    <a:lumMod val="75000"/>
                  </a:schemeClr>
                </a:solidFill>
              </a:rPr>
              <a:t/>
            </a:r>
            <a:br>
              <a:rPr lang="en-US" dirty="0">
                <a:solidFill>
                  <a:schemeClr val="bg1">
                    <a:lumMod val="75000"/>
                  </a:schemeClr>
                </a:solidFill>
              </a:rPr>
            </a:br>
            <a:r>
              <a:rPr lang="en-US" dirty="0" smtClean="0">
                <a:solidFill>
                  <a:schemeClr val="bg1">
                    <a:lumMod val="75000"/>
                  </a:schemeClr>
                </a:solidFill>
              </a:rPr>
              <a:t>&amp;</a:t>
            </a:r>
            <a:br>
              <a:rPr lang="en-US" dirty="0" smtClean="0">
                <a:solidFill>
                  <a:schemeClr val="bg1">
                    <a:lumMod val="75000"/>
                  </a:schemeClr>
                </a:solidFill>
              </a:rPr>
            </a:br>
            <a:r>
              <a:rPr lang="en-US" dirty="0" smtClean="0"/>
              <a:t>Visitor Experience </a:t>
            </a:r>
            <a:br>
              <a:rPr lang="en-US" dirty="0" smtClean="0"/>
            </a:br>
            <a:r>
              <a:rPr lang="en-US" dirty="0" smtClean="0"/>
              <a:t>Value Chain Analysis</a:t>
            </a:r>
            <a:br>
              <a:rPr lang="en-US" dirty="0" smtClean="0"/>
            </a:br>
            <a:r>
              <a:rPr lang="en-US" dirty="0" smtClean="0"/>
              <a:t> (VCA)</a:t>
            </a:r>
            <a:endParaRPr lang="en-US" b="1" dirty="0"/>
          </a:p>
        </p:txBody>
      </p:sp>
      <p:pic>
        <p:nvPicPr>
          <p:cNvPr id="6" name="Picture 5" descr="Paraglider-1.jpg"/>
          <p:cNvPicPr>
            <a:picLocks noChangeAspect="1"/>
          </p:cNvPicPr>
          <p:nvPr/>
        </p:nvPicPr>
        <p:blipFill rotWithShape="1">
          <a:blip r:embed="rId3">
            <a:extLst>
              <a:ext uri="{28A0092B-C50C-407E-A947-70E740481C1C}">
                <a14:useLocalDpi xmlns:a14="http://schemas.microsoft.com/office/drawing/2010/main" val="0"/>
              </a:ext>
            </a:extLst>
          </a:blip>
          <a:srcRect l="9912" r="22247"/>
          <a:stretch/>
        </p:blipFill>
        <p:spPr>
          <a:xfrm>
            <a:off x="225783" y="197556"/>
            <a:ext cx="4346222" cy="6406444"/>
          </a:xfrm>
          <a:prstGeom prst="rect">
            <a:avLst/>
          </a:prstGeom>
        </p:spPr>
      </p:pic>
    </p:spTree>
    <p:extLst>
      <p:ext uri="{BB962C8B-B14F-4D97-AF65-F5344CB8AC3E}">
        <p14:creationId xmlns:p14="http://schemas.microsoft.com/office/powerpoint/2010/main" val="161057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a:t>
            </a:r>
            <a:r>
              <a:rPr lang="en-US" b="1" dirty="0" smtClean="0"/>
              <a:t>):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think of Macedonia</a:t>
            </a:r>
            <a:r>
              <a:rPr lang="en-US" sz="1200" b="1" i="1" dirty="0" smtClean="0"/>
              <a:t>?</a:t>
            </a:r>
          </a:p>
          <a:p>
            <a:pPr marL="179388" indent="-179388"/>
            <a:r>
              <a:rPr lang="en-US" sz="1200" dirty="0" smtClean="0"/>
              <a:t>Read about a destination in paragliders forums or paragliders media (magazine, YouTube channels)</a:t>
            </a:r>
          </a:p>
          <a:p>
            <a:pPr marL="179388" indent="-179388"/>
            <a:r>
              <a:rPr lang="en-US" sz="1200" dirty="0" smtClean="0"/>
              <a:t>Find out from friends from paragliders circles (either in conversation or social media)</a:t>
            </a:r>
          </a:p>
          <a:p>
            <a:pPr marL="179388" indent="-179388"/>
            <a:r>
              <a:rPr lang="en-US" sz="1200" dirty="0" smtClean="0"/>
              <a:t>Attend a paragliders competition (or hear that such is being hosted)</a:t>
            </a:r>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smtClean="0"/>
          </a:p>
          <a:p>
            <a:pPr marL="0" indent="0">
              <a:buNone/>
            </a:pPr>
            <a:r>
              <a:rPr lang="en-US" sz="1200" b="1" i="1" dirty="0" smtClean="0"/>
              <a:t>How </a:t>
            </a:r>
            <a:r>
              <a:rPr lang="en-US" sz="1200" b="1" i="1" dirty="0"/>
              <a:t>do they find information for Macedonia</a:t>
            </a:r>
            <a:r>
              <a:rPr lang="en-US" sz="1200" b="1" i="1" dirty="0" smtClean="0"/>
              <a:t>?</a:t>
            </a:r>
          </a:p>
          <a:p>
            <a:pPr marL="179388" indent="-179388"/>
            <a:r>
              <a:rPr lang="en-US" sz="1200" dirty="0" smtClean="0"/>
              <a:t>Read forum posts and and articles in specialized media </a:t>
            </a:r>
          </a:p>
          <a:p>
            <a:pPr marL="179388" indent="-179388"/>
            <a:r>
              <a:rPr lang="en-US" sz="1200" dirty="0" smtClean="0"/>
              <a:t>Ask friends or colleagues in their network about hints and tips</a:t>
            </a:r>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516362"/>
          </a:xfrm>
        </p:spPr>
        <p:txBody>
          <a:bodyPr>
            <a:normAutofit/>
          </a:bodyPr>
          <a:lstStyle/>
          <a:p>
            <a:pPr marL="0" indent="0">
              <a:buNone/>
            </a:pPr>
            <a:r>
              <a:rPr lang="en-US" sz="1200" b="1" i="1" dirty="0"/>
              <a:t>How do they think of Macedonia?</a:t>
            </a:r>
          </a:p>
          <a:p>
            <a:pPr marL="179388" indent="-179388"/>
            <a:r>
              <a:rPr lang="en-US" sz="1300" dirty="0" smtClean="0"/>
              <a:t>There is some content on Macedonia as paragliders destination but it is not consistent to secure ongoing exposure in this segment</a:t>
            </a:r>
          </a:p>
          <a:p>
            <a:pPr marL="179388" indent="-179388"/>
            <a:r>
              <a:rPr lang="en-US" sz="1300" dirty="0" smtClean="0"/>
              <a:t>Media coverage and visibility increase around forums and competitions</a:t>
            </a:r>
            <a:endParaRPr lang="en-US" sz="1300" dirty="0"/>
          </a:p>
          <a:p>
            <a:pPr marL="179388" indent="-179388"/>
            <a:r>
              <a:rPr lang="en-US" sz="1300" dirty="0" smtClean="0"/>
              <a:t>Current media coverage on Macedonia is not positive and is more likely to provoke associations with risk and danger than interest in visiting. Nothing much is being done to offset that.</a:t>
            </a:r>
            <a:endParaRPr lang="en-US" sz="1300" dirty="0"/>
          </a:p>
          <a:p>
            <a:pPr marL="0" indent="0">
              <a:buNone/>
            </a:pPr>
            <a:endParaRPr lang="en-US" sz="1300" b="1" i="1" dirty="0" smtClean="0"/>
          </a:p>
          <a:p>
            <a:pPr marL="0" indent="0">
              <a:buNone/>
            </a:pPr>
            <a:r>
              <a:rPr lang="en-US" sz="1300" b="1" i="1" dirty="0" smtClean="0"/>
              <a:t>How </a:t>
            </a:r>
            <a:r>
              <a:rPr lang="en-US" sz="1300" b="1" i="1" dirty="0"/>
              <a:t>do they find information for Macedonia?</a:t>
            </a:r>
          </a:p>
          <a:p>
            <a:pPr marL="179388" indent="-179388"/>
            <a:r>
              <a:rPr lang="en-US" sz="1300" dirty="0" smtClean="0"/>
              <a:t>Article searches produce some hits on paragliding in Macedonia but it is limited </a:t>
            </a:r>
            <a:endParaRPr lang="en-US" sz="13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60709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How </a:t>
            </a:r>
            <a:r>
              <a:rPr lang="en-US" sz="1200" b="1" i="1" dirty="0"/>
              <a:t>do they book</a:t>
            </a:r>
            <a:r>
              <a:rPr lang="en-US" sz="1200" b="1" i="1" dirty="0" smtClean="0"/>
              <a:t>?</a:t>
            </a:r>
          </a:p>
          <a:p>
            <a:pPr marL="179388" indent="-179388"/>
            <a:r>
              <a:rPr lang="en-US" sz="1200" dirty="0" smtClean="0"/>
              <a:t>They book their accommodation and potentially transportation through </a:t>
            </a:r>
            <a:r>
              <a:rPr lang="en-US" sz="1200" dirty="0" err="1" smtClean="0"/>
              <a:t>Booking.com</a:t>
            </a:r>
            <a:r>
              <a:rPr lang="en-US" sz="1200" dirty="0" smtClean="0"/>
              <a:t>, </a:t>
            </a:r>
            <a:r>
              <a:rPr lang="en-US" sz="1200" dirty="0" err="1" smtClean="0"/>
              <a:t>Airbnb</a:t>
            </a:r>
            <a:r>
              <a:rPr lang="en-US" sz="1200" dirty="0" smtClean="0"/>
              <a:t> and </a:t>
            </a:r>
            <a:r>
              <a:rPr lang="en-US" sz="1200" dirty="0" err="1" smtClean="0"/>
              <a:t>Viator</a:t>
            </a:r>
            <a:r>
              <a:rPr lang="en-US" sz="1200" dirty="0" smtClean="0"/>
              <a:t>. They check out ratings and traveler feedback in </a:t>
            </a:r>
            <a:r>
              <a:rPr lang="en-US" sz="1200" dirty="0" err="1" smtClean="0"/>
              <a:t>TripAdvisor</a:t>
            </a:r>
            <a:r>
              <a:rPr lang="en-US" sz="1200" dirty="0" smtClean="0"/>
              <a:t>, </a:t>
            </a:r>
            <a:r>
              <a:rPr lang="en-US" sz="1200" dirty="0" err="1" smtClean="0"/>
              <a:t>Airbnb</a:t>
            </a:r>
            <a:r>
              <a:rPr lang="en-US" sz="1200" dirty="0" smtClean="0"/>
              <a:t>, Booking, </a:t>
            </a:r>
            <a:r>
              <a:rPr lang="en-US" sz="1200" dirty="0" err="1" smtClean="0"/>
              <a:t>Viator</a:t>
            </a:r>
            <a:r>
              <a:rPr lang="en-US" sz="1200" dirty="0" smtClean="0"/>
              <a:t> and forums.</a:t>
            </a:r>
          </a:p>
          <a:p>
            <a:pPr marL="179388" indent="-179388"/>
            <a:r>
              <a:rPr lang="en-US" sz="1200" dirty="0" smtClean="0"/>
              <a:t>They also frequently consult local paragliders through forums or through personal connections. </a:t>
            </a:r>
            <a:endParaRPr lang="en-US" sz="1200" dirty="0"/>
          </a:p>
          <a:p>
            <a:pPr marL="0" indent="0">
              <a:buNone/>
            </a:pPr>
            <a:endParaRPr lang="en-US" sz="1200" dirty="0" smtClean="0"/>
          </a:p>
          <a:p>
            <a:pPr marL="0" indent="0">
              <a:buNone/>
            </a:pPr>
            <a:r>
              <a:rPr lang="en-US" sz="1200" b="1" i="1" dirty="0" smtClean="0"/>
              <a:t>How </a:t>
            </a:r>
            <a:r>
              <a:rPr lang="en-US" sz="1200" b="1" i="1" dirty="0"/>
              <a:t>do they research before leaving</a:t>
            </a:r>
            <a:r>
              <a:rPr lang="en-US" sz="1200" b="1" i="1" dirty="0" smtClean="0"/>
              <a:t>?</a:t>
            </a:r>
          </a:p>
          <a:p>
            <a:pPr marL="179388" indent="-179388"/>
            <a:r>
              <a:rPr lang="en-US" sz="1200" dirty="0" smtClean="0"/>
              <a:t>Some general online research but mainly through specialized forums, media and personal networks</a:t>
            </a:r>
            <a:endParaRPr lang="en-US" sz="1200" dirty="0"/>
          </a:p>
          <a:p>
            <a:pPr marL="179388" indent="-179388"/>
            <a:endParaRPr lang="en-US" sz="1200" dirty="0" smtClean="0"/>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They book everything independently based on peer reviews in online platforms or recommendations from travel bloggers and sometimes personal friends. </a:t>
            </a:r>
            <a:endParaRPr lang="en-US" sz="1200" dirty="0"/>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How do they book?</a:t>
            </a:r>
          </a:p>
          <a:p>
            <a:pPr marL="179388" indent="-179388"/>
            <a:r>
              <a:rPr lang="en-US" sz="1200" dirty="0" smtClean="0"/>
              <a:t>Many of the smaller accommodation providers are not bookable online. Because of the specificity of the network, that is usually overcome with word of mouth</a:t>
            </a:r>
            <a:endParaRPr lang="en-US" sz="1200" dirty="0"/>
          </a:p>
          <a:p>
            <a:pPr marL="0" indent="0">
              <a:buNone/>
            </a:pP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How </a:t>
            </a:r>
            <a:r>
              <a:rPr lang="en-US" sz="1200" b="1" i="1" dirty="0"/>
              <a:t>do they research before leaving?</a:t>
            </a:r>
          </a:p>
          <a:p>
            <a:pPr marL="179388" indent="-179388"/>
            <a:r>
              <a:rPr lang="en-US" sz="1200" dirty="0" smtClean="0"/>
              <a:t>Mainly </a:t>
            </a:r>
            <a:r>
              <a:rPr lang="en-US" sz="1200" dirty="0"/>
              <a:t>through specialized forums, media and personal </a:t>
            </a:r>
            <a:r>
              <a:rPr lang="en-US" sz="1200" dirty="0" smtClean="0"/>
              <a:t>networks, little formal information is available through municipal level or national level portals, and frequently it is in Macedonian only</a:t>
            </a:r>
            <a:endParaRPr lang="en-US" sz="1200" dirty="0"/>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They buy online independently </a:t>
            </a:r>
            <a:endParaRPr lang="en-US" sz="1200" dirty="0"/>
          </a:p>
          <a:p>
            <a:pPr marL="179388" indent="-179388"/>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40327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ANTICIPATION</a:t>
            </a:r>
            <a:endParaRPr lang="en-US" dirty="0"/>
          </a:p>
        </p:txBody>
      </p:sp>
      <p:sp>
        <p:nvSpPr>
          <p:cNvPr id="5" name="Text Placeholder 4"/>
          <p:cNvSpPr>
            <a:spLocks noGrp="1"/>
          </p:cNvSpPr>
          <p:nvPr>
            <p:ph type="body" idx="1"/>
          </p:nvPr>
        </p:nvSpPr>
        <p:spPr>
          <a:xfrm>
            <a:off x="457200" y="1924156"/>
            <a:ext cx="8229600" cy="460075"/>
          </a:xfrm>
        </p:spPr>
        <p:txBody>
          <a:bodyPr/>
          <a:lstStyle/>
          <a:p>
            <a:pPr algn="ctr"/>
            <a:r>
              <a:rPr lang="en-US" dirty="0" smtClean="0"/>
              <a:t>Summary of Gaps and Opportunities</a:t>
            </a:r>
            <a:endParaRPr lang="en-US" dirty="0"/>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How do they think of Macedonia?</a:t>
            </a:r>
          </a:p>
          <a:p>
            <a:pPr marL="179388" indent="-179388"/>
            <a:r>
              <a:rPr lang="en-US" sz="1200" dirty="0" smtClean="0"/>
              <a:t>Inconsistent regularity and amount of articles on paragliding in Macedonia in specialized hard adventure travel media (lack of boost of existing coverage through social media)</a:t>
            </a:r>
            <a:endParaRPr lang="en-US" sz="1200" dirty="0"/>
          </a:p>
          <a:p>
            <a:pPr marL="179388" indent="-179388"/>
            <a:r>
              <a:rPr lang="en-US" sz="1200" dirty="0" smtClean="0"/>
              <a:t>Lack of proactive effort to offset negative media coverage on refugee and political crisis: </a:t>
            </a:r>
            <a:br>
              <a:rPr lang="en-US" sz="1200" dirty="0" smtClean="0"/>
            </a:br>
            <a:endParaRPr lang="en-US" sz="1200" dirty="0" smtClean="0"/>
          </a:p>
          <a:p>
            <a:pPr marL="0" indent="0">
              <a:buNone/>
            </a:pPr>
            <a:r>
              <a:rPr lang="en-US" sz="1200" b="1" i="1" dirty="0"/>
              <a:t>How do they book?</a:t>
            </a:r>
          </a:p>
          <a:p>
            <a:pPr marL="179388" indent="-179388"/>
            <a:r>
              <a:rPr lang="en-US" sz="1200" dirty="0" smtClean="0"/>
              <a:t>Limited sophistication in managing presence in Booking, </a:t>
            </a:r>
            <a:r>
              <a:rPr lang="en-US" sz="1200" dirty="0" err="1" smtClean="0"/>
              <a:t>Tripadvisor</a:t>
            </a:r>
            <a:r>
              <a:rPr lang="en-US" sz="1200" dirty="0" smtClean="0"/>
              <a:t> and social media for hotels, attractions and other operators</a:t>
            </a:r>
          </a:p>
          <a:p>
            <a:pPr marL="0" indent="0">
              <a:buNone/>
            </a:pPr>
            <a:endParaRPr lang="en-US" sz="1200" dirty="0" smtClean="0"/>
          </a:p>
          <a:p>
            <a:pPr marL="0" indent="0">
              <a:buNone/>
            </a:pPr>
            <a:r>
              <a:rPr lang="en-US" sz="1200" b="1" i="1" dirty="0"/>
              <a:t>How do they buy trips (package or not)</a:t>
            </a:r>
            <a:r>
              <a:rPr lang="en-US" sz="1200" b="1" i="1" dirty="0" smtClean="0"/>
              <a:t>?</a:t>
            </a:r>
            <a:endParaRPr lang="en-US" sz="1200" dirty="0"/>
          </a:p>
          <a:p>
            <a:pPr marL="179388" indent="-179388"/>
            <a:r>
              <a:rPr lang="en-US" sz="1200" dirty="0"/>
              <a:t>Many providers are not searchable or bookable online at all</a:t>
            </a:r>
          </a:p>
          <a:p>
            <a:pPr marL="0" indent="0">
              <a:buNone/>
            </a:pPr>
            <a:endParaRPr lang="en-US" sz="1200" dirty="0" smtClean="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280914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(Paragliding): TRAVEL </a:t>
            </a:r>
            <a:r>
              <a:rPr lang="en-US" b="1" dirty="0" smtClean="0"/>
              <a:t>TO</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Means of travel to Macedonia</a:t>
            </a:r>
            <a:r>
              <a:rPr lang="en-US" sz="1200" b="1" i="1" dirty="0" smtClean="0"/>
              <a:t>?</a:t>
            </a:r>
          </a:p>
          <a:p>
            <a:r>
              <a:rPr lang="en-US" sz="1200" dirty="0" smtClean="0"/>
              <a:t>They travel by plane from home to Macedonia or if it a reasonable drive, may come with cars</a:t>
            </a:r>
            <a:endParaRPr lang="en-US" sz="1200" dirty="0"/>
          </a:p>
          <a:p>
            <a:pPr marL="0" indent="0">
              <a:buNone/>
            </a:pPr>
            <a:endParaRPr lang="en-US" sz="1200" dirty="0" smtClean="0"/>
          </a:p>
          <a:p>
            <a:pPr marL="0" indent="0">
              <a:buNone/>
            </a:pPr>
            <a:endParaRPr lang="en-US" sz="1200" b="1" i="1" dirty="0" smtClean="0"/>
          </a:p>
          <a:p>
            <a:pPr marL="0" indent="0">
              <a:buNone/>
            </a:pPr>
            <a:endParaRPr lang="en-US" sz="1200" b="1" i="1" dirty="0"/>
          </a:p>
          <a:p>
            <a:pPr marL="0" indent="0">
              <a:buNone/>
            </a:pPr>
            <a:r>
              <a:rPr lang="en-US" sz="1200" b="1" i="1" dirty="0" smtClean="0"/>
              <a:t>Entry point in Macedonia?</a:t>
            </a:r>
          </a:p>
          <a:p>
            <a:r>
              <a:rPr lang="en-US" sz="1200" dirty="0" smtClean="0"/>
              <a:t>Skopje by air or by road (depending on origin and route)</a:t>
            </a:r>
            <a:endParaRPr lang="en-US" sz="1200" dirty="0"/>
          </a:p>
          <a:p>
            <a:pPr marL="0" indent="0">
              <a:buNone/>
            </a:pPr>
            <a:endParaRPr lang="en-US" sz="1200" dirty="0" smtClean="0"/>
          </a:p>
          <a:p>
            <a:pPr marL="0" indent="0">
              <a:buNone/>
            </a:pPr>
            <a:r>
              <a:rPr lang="en-US" sz="1200" b="1" i="1" dirty="0" smtClean="0"/>
              <a:t>Do they need visa?</a:t>
            </a:r>
          </a:p>
          <a:p>
            <a:r>
              <a:rPr lang="en-US" sz="1200" dirty="0" smtClean="0"/>
              <a:t>No need for visa for citizens of EU, US, Canada</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to Macedonia?</a:t>
            </a:r>
          </a:p>
          <a:p>
            <a:r>
              <a:rPr lang="en-US" sz="1200" dirty="0"/>
              <a:t>They travel by plane from home to Macedonia or if it a reasonable drive, may come with cars</a:t>
            </a:r>
          </a:p>
          <a:p>
            <a:pPr marL="0" indent="0">
              <a:buNone/>
            </a:pPr>
            <a:endParaRPr lang="en-US" sz="1200" dirty="0" smtClean="0"/>
          </a:p>
          <a:p>
            <a:pPr marL="0" indent="0">
              <a:buNone/>
            </a:pPr>
            <a:endParaRPr lang="en-US" sz="1200" dirty="0" smtClean="0"/>
          </a:p>
          <a:p>
            <a:pPr marL="0" indent="0">
              <a:buNone/>
            </a:pPr>
            <a:endParaRPr lang="en-US" sz="1200" dirty="0"/>
          </a:p>
          <a:p>
            <a:pPr marL="0" indent="0">
              <a:buNone/>
            </a:pPr>
            <a:r>
              <a:rPr lang="en-US" sz="1200" b="1" i="1" dirty="0"/>
              <a:t>Entry point in Macedonia?</a:t>
            </a:r>
          </a:p>
          <a:p>
            <a:r>
              <a:rPr lang="en-US" sz="1200" dirty="0"/>
              <a:t>Skopje by air or by road (depending on origin and route)</a:t>
            </a:r>
          </a:p>
          <a:p>
            <a:pPr marL="0" indent="0">
              <a:buNone/>
            </a:pPr>
            <a:endParaRPr lang="en-US" sz="1200" dirty="0"/>
          </a:p>
          <a:p>
            <a:pPr marL="0" indent="0">
              <a:buNone/>
            </a:pPr>
            <a:r>
              <a:rPr lang="en-US" sz="1200" b="1" i="1" dirty="0"/>
              <a:t>Do they need visa?</a:t>
            </a:r>
          </a:p>
          <a:p>
            <a:r>
              <a:rPr lang="en-US" sz="1200" dirty="0"/>
              <a:t>No need for visa for citizens of EU, US, Canada</a:t>
            </a:r>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508669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6133</TotalTime>
  <Words>2427</Words>
  <Application>Microsoft Office PowerPoint</Application>
  <PresentationFormat>On-screen Show (4:3)</PresentationFormat>
  <Paragraphs>311</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Hard adventure Tourists (paragliding)   Ideal Traveler Profile: Marek &amp; Visitor Experience  Value Chain Analysis  (VCA)</vt:lpstr>
      <vt:lpstr>Hard adventure Tourists (paragliding)   Ideal Traveler Profile: Marek &amp; Visitor Experience  Value Chain Analysis  (VCA)</vt:lpstr>
      <vt:lpstr>PowerPoint Presentation</vt:lpstr>
      <vt:lpstr>PowerPoint Presentation</vt:lpstr>
      <vt:lpstr>Hard adventure Tourists (paragliding)   Ideal Traveler Profile: Marek &amp; Visitor Experience  Value Chain Analysis  (VCA)</vt:lpstr>
      <vt:lpstr>Hard adventure tourists (Paragliding): ANTICIPATION</vt:lpstr>
      <vt:lpstr>Hard adventure tourists (Paragliding): ANTICIPATION</vt:lpstr>
      <vt:lpstr>Hard adventure tourists (Paragliding): ANTICIPATION</vt:lpstr>
      <vt:lpstr>Hard adventure tourists (Paragliding): TRAVEL TO</vt:lpstr>
      <vt:lpstr>Hard adventure tourists (Paragliding): TRAVEL TO</vt:lpstr>
      <vt:lpstr>Hard adventure tourists (Paragliding): DESTINATION EXPERIENCE</vt:lpstr>
      <vt:lpstr>Hard adventure tourists (Paragliding): DESTINATION EXPERIENCE</vt:lpstr>
      <vt:lpstr>Hard adventure tourists (Paragliding): DESTINATION EXPERIENCE</vt:lpstr>
      <vt:lpstr>Hard adventure tourists (Paragliding): DESTINATION EXPERIENCE</vt:lpstr>
      <vt:lpstr>Hard adventure tourists (Paragliding): TRAVEL BACK</vt:lpstr>
      <vt:lpstr>Hard adventure tourists (Paragliding): TRAVEL BACK</vt:lpstr>
      <vt:lpstr>Hard adventure tourists (Paragliding): RECOLLECTION</vt:lpstr>
      <vt:lpstr>Hard adventure tourists (Paragliding): RECOLLECTION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Milena Nikolova</dc:creator>
  <cp:lastModifiedBy>Melissa Rekas</cp:lastModifiedBy>
  <cp:revision>140</cp:revision>
  <dcterms:created xsi:type="dcterms:W3CDTF">2016-06-08T21:23:59Z</dcterms:created>
  <dcterms:modified xsi:type="dcterms:W3CDTF">2016-07-21T13:51:39Z</dcterms:modified>
</cp:coreProperties>
</file>