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61" r:id="rId2"/>
    <p:sldId id="275" r:id="rId3"/>
    <p:sldId id="256" r:id="rId4"/>
    <p:sldId id="257" r:id="rId5"/>
    <p:sldId id="258" r:id="rId6"/>
    <p:sldId id="276" r:id="rId7"/>
    <p:sldId id="259" r:id="rId8"/>
    <p:sldId id="263" r:id="rId9"/>
    <p:sldId id="266" r:id="rId10"/>
    <p:sldId id="264" r:id="rId11"/>
    <p:sldId id="267" r:id="rId12"/>
    <p:sldId id="265" r:id="rId13"/>
    <p:sldId id="277" r:id="rId14"/>
    <p:sldId id="279" r:id="rId15"/>
    <p:sldId id="270" r:id="rId16"/>
    <p:sldId id="271" r:id="rId17"/>
    <p:sldId id="278" r:id="rId18"/>
    <p:sldId id="272" r:id="rId19"/>
    <p:sldId id="268" r:id="rId20"/>
    <p:sldId id="273" r:id="rId21"/>
    <p:sldId id="269" r:id="rId22"/>
    <p:sldId id="27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tine Bakker" initials="M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897" autoAdjust="0"/>
  </p:normalViewPr>
  <p:slideViewPr>
    <p:cSldViewPr snapToGrid="0" snapToObjects="1">
      <p:cViewPr varScale="1">
        <p:scale>
          <a:sx n="109" d="100"/>
          <a:sy n="109" d="100"/>
        </p:scale>
        <p:origin x="159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1"/>
          <c:order val="1"/>
          <c:dLbls>
            <c:numFmt formatCode="0%" sourceLinked="0"/>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extLst>
          </c:dLbls>
          <c:cat>
            <c:strRef>
              <c:f>[1]Sheet1!$K$1:$K$9</c:f>
              <c:strCache>
                <c:ptCount val="9"/>
                <c:pt idx="0">
                  <c:v>Rental houses and apartments </c:v>
                </c:pt>
                <c:pt idx="1">
                  <c:v>Hotels</c:v>
                </c:pt>
                <c:pt idx="2">
                  <c:v>Spas</c:v>
                </c:pt>
                <c:pt idx="3">
                  <c:v>Children and youth vacation facilities</c:v>
                </c:pt>
                <c:pt idx="4">
                  <c:v>Workers's vacation facilities</c:v>
                </c:pt>
                <c:pt idx="5">
                  <c:v>Camps</c:v>
                </c:pt>
                <c:pt idx="6">
                  <c:v>Uncategorized</c:v>
                </c:pt>
                <c:pt idx="7">
                  <c:v>Motels</c:v>
                </c:pt>
                <c:pt idx="8">
                  <c:v>Other</c:v>
                </c:pt>
              </c:strCache>
            </c:strRef>
          </c:cat>
          <c:val>
            <c:numRef>
              <c:f>[1]Sheet1!$M$1:$M$9</c:f>
              <c:numCache>
                <c:formatCode>0.00</c:formatCode>
                <c:ptCount val="9"/>
                <c:pt idx="0">
                  <c:v>0.54</c:v>
                </c:pt>
                <c:pt idx="1">
                  <c:v>0.2</c:v>
                </c:pt>
                <c:pt idx="2">
                  <c:v>0.14000000000000001</c:v>
                </c:pt>
                <c:pt idx="3">
                  <c:v>0.04</c:v>
                </c:pt>
                <c:pt idx="4">
                  <c:v>0.03</c:v>
                </c:pt>
                <c:pt idx="5">
                  <c:v>0.02</c:v>
                </c:pt>
                <c:pt idx="6">
                  <c:v>0.01</c:v>
                </c:pt>
                <c:pt idx="7">
                  <c:v>8.0000000000000002E-3</c:v>
                </c:pt>
                <c:pt idx="8">
                  <c:v>0.01</c:v>
                </c:pt>
              </c:numCache>
            </c:numRef>
          </c:val>
          <c:extLst xmlns:c16r2="http://schemas.microsoft.com/office/drawing/2015/06/chart">
            <c:ext xmlns:c16="http://schemas.microsoft.com/office/drawing/2014/chart" uri="{C3380CC4-5D6E-409C-BE32-E72D297353CC}">
              <c16:uniqueId val="{00000000-4BB6-40C3-BF5A-5BCAE8A5D4AF}"/>
            </c:ext>
          </c:extLst>
        </c:ser>
        <c:ser>
          <c:idx val="0"/>
          <c:order val="0"/>
          <c:cat>
            <c:strRef>
              <c:f>[1]Sheet1!$K$1:$K$9</c:f>
              <c:strCache>
                <c:ptCount val="9"/>
                <c:pt idx="0">
                  <c:v>Rental houses and apartments </c:v>
                </c:pt>
                <c:pt idx="1">
                  <c:v>Hotels</c:v>
                </c:pt>
                <c:pt idx="2">
                  <c:v>Spas</c:v>
                </c:pt>
                <c:pt idx="3">
                  <c:v>Children and youth vacation facilities</c:v>
                </c:pt>
                <c:pt idx="4">
                  <c:v>Workers's vacation facilities</c:v>
                </c:pt>
                <c:pt idx="5">
                  <c:v>Camps</c:v>
                </c:pt>
                <c:pt idx="6">
                  <c:v>Uncategorized</c:v>
                </c:pt>
                <c:pt idx="7">
                  <c:v>Motels</c:v>
                </c:pt>
                <c:pt idx="8">
                  <c:v>Other</c:v>
                </c:pt>
              </c:strCache>
            </c:strRef>
          </c:cat>
          <c:val>
            <c:numRef>
              <c:f>[1]Sheet1!$L$1:$L$9</c:f>
            </c:numRef>
          </c:val>
          <c:extLst xmlns:c16r2="http://schemas.microsoft.com/office/drawing/2015/06/chart">
            <c:ext xmlns:c16="http://schemas.microsoft.com/office/drawing/2014/chart" uri="{C3380CC4-5D6E-409C-BE32-E72D297353CC}">
              <c16:uniqueId val="{00000001-4BB6-40C3-BF5A-5BCAE8A5D4AF}"/>
            </c:ext>
          </c:extLst>
        </c:ser>
        <c:dLbls>
          <c:showLegendKey val="0"/>
          <c:showVal val="0"/>
          <c:showCatName val="0"/>
          <c:showSerName val="0"/>
          <c:showPercent val="0"/>
          <c:showBubbleSize val="0"/>
          <c:showLeaderLines val="0"/>
        </c:dLbls>
        <c:firstSliceAng val="0"/>
      </c:pieChart>
    </c:plotArea>
    <c:legend>
      <c:legendPos val="r"/>
      <c:overlay val="0"/>
      <c:txPr>
        <a:bodyPr/>
        <a:lstStyle/>
        <a:p>
          <a:pPr>
            <a:defRPr>
              <a:latin typeface="Times New Roman"/>
              <a:cs typeface="Times New Roman"/>
            </a:defRPr>
          </a:pPr>
          <a:endParaRPr lang="en-US"/>
        </a:p>
      </c:txPr>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seasonality!$B$3</c:f>
              <c:strCache>
                <c:ptCount val="1"/>
                <c:pt idx="0">
                  <c:v>Domestic</c:v>
                </c:pt>
              </c:strCache>
            </c:strRef>
          </c:tx>
          <c:spPr>
            <a:scene3d>
              <a:camera prst="orthographicFront"/>
              <a:lightRig rig="threePt" dir="t"/>
            </a:scene3d>
            <a:sp3d>
              <a:bevelT/>
            </a:sp3d>
          </c:spPr>
          <c:invertIfNegative val="0"/>
          <c:cat>
            <c:strRef>
              <c:f>seasonality!$A$4:$A$15</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seasonality!$B$4:$B$15</c:f>
              <c:numCache>
                <c:formatCode>#,##0</c:formatCode>
                <c:ptCount val="12"/>
                <c:pt idx="0">
                  <c:v>14356</c:v>
                </c:pt>
                <c:pt idx="1">
                  <c:v>9950</c:v>
                </c:pt>
                <c:pt idx="2">
                  <c:v>12232</c:v>
                </c:pt>
                <c:pt idx="3">
                  <c:v>15541</c:v>
                </c:pt>
                <c:pt idx="4">
                  <c:v>25007</c:v>
                </c:pt>
                <c:pt idx="5">
                  <c:v>21148</c:v>
                </c:pt>
                <c:pt idx="6">
                  <c:v>59374</c:v>
                </c:pt>
                <c:pt idx="7">
                  <c:v>99550</c:v>
                </c:pt>
                <c:pt idx="8">
                  <c:v>18757</c:v>
                </c:pt>
                <c:pt idx="9">
                  <c:v>21191</c:v>
                </c:pt>
                <c:pt idx="10">
                  <c:v>16826</c:v>
                </c:pt>
                <c:pt idx="11">
                  <c:v>16605</c:v>
                </c:pt>
              </c:numCache>
            </c:numRef>
          </c:val>
          <c:extLst xmlns:c16r2="http://schemas.microsoft.com/office/drawing/2015/06/chart">
            <c:ext xmlns:c16="http://schemas.microsoft.com/office/drawing/2014/chart" uri="{C3380CC4-5D6E-409C-BE32-E72D297353CC}">
              <c16:uniqueId val="{00000000-B3E2-4B87-A4E7-FC5E8847967A}"/>
            </c:ext>
          </c:extLst>
        </c:ser>
        <c:dLbls>
          <c:showLegendKey val="0"/>
          <c:showVal val="0"/>
          <c:showCatName val="0"/>
          <c:showSerName val="0"/>
          <c:showPercent val="0"/>
          <c:showBubbleSize val="0"/>
        </c:dLbls>
        <c:gapWidth val="150"/>
        <c:axId val="201746560"/>
        <c:axId val="407263376"/>
      </c:barChart>
      <c:catAx>
        <c:axId val="201746560"/>
        <c:scaling>
          <c:orientation val="minMax"/>
        </c:scaling>
        <c:delete val="0"/>
        <c:axPos val="b"/>
        <c:numFmt formatCode="General" sourceLinked="0"/>
        <c:majorTickMark val="out"/>
        <c:minorTickMark val="none"/>
        <c:tickLblPos val="nextTo"/>
        <c:crossAx val="407263376"/>
        <c:crosses val="autoZero"/>
        <c:auto val="1"/>
        <c:lblAlgn val="ctr"/>
        <c:lblOffset val="100"/>
        <c:noMultiLvlLbl val="0"/>
      </c:catAx>
      <c:valAx>
        <c:axId val="407263376"/>
        <c:scaling>
          <c:orientation val="minMax"/>
        </c:scaling>
        <c:delete val="0"/>
        <c:axPos val="l"/>
        <c:majorGridlines/>
        <c:numFmt formatCode="#,##0" sourceLinked="1"/>
        <c:majorTickMark val="out"/>
        <c:minorTickMark val="none"/>
        <c:tickLblPos val="nextTo"/>
        <c:crossAx val="201746560"/>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EA67D6-36D2-FC46-A042-06706F89FE6C}" type="datetimeFigureOut">
              <a:rPr lang="en-US" smtClean="0"/>
              <a:pPr/>
              <a:t>7/21/2016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421A18-0E4E-A04B-BFAB-FFF3E9A423FA}" type="slidenum">
              <a:rPr lang="en-US" smtClean="0"/>
              <a:pPr/>
              <a:t>‹#›</a:t>
            </a:fld>
            <a:endParaRPr lang="en-US"/>
          </a:p>
        </p:txBody>
      </p:sp>
    </p:spTree>
    <p:extLst>
      <p:ext uri="{BB962C8B-B14F-4D97-AF65-F5344CB8AC3E}">
        <p14:creationId xmlns:p14="http://schemas.microsoft.com/office/powerpoint/2010/main" val="263082673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421A18-0E4E-A04B-BFAB-FFF3E9A423FA}" type="slidenum">
              <a:rPr lang="en-US" smtClean="0"/>
              <a:pPr/>
              <a:t>1</a:t>
            </a:fld>
            <a:endParaRPr lang="en-US"/>
          </a:p>
        </p:txBody>
      </p:sp>
    </p:spTree>
    <p:extLst>
      <p:ext uri="{BB962C8B-B14F-4D97-AF65-F5344CB8AC3E}">
        <p14:creationId xmlns:p14="http://schemas.microsoft.com/office/powerpoint/2010/main" val="981847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421A18-0E4E-A04B-BFAB-FFF3E9A423FA}" type="slidenum">
              <a:rPr lang="en-US" smtClean="0"/>
              <a:pPr/>
              <a:t>2</a:t>
            </a:fld>
            <a:endParaRPr lang="en-US"/>
          </a:p>
        </p:txBody>
      </p:sp>
    </p:spTree>
    <p:extLst>
      <p:ext uri="{BB962C8B-B14F-4D97-AF65-F5344CB8AC3E}">
        <p14:creationId xmlns:p14="http://schemas.microsoft.com/office/powerpoint/2010/main" val="1266805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421A18-0E4E-A04B-BFAB-FFF3E9A423FA}" type="slidenum">
              <a:rPr lang="en-US" smtClean="0"/>
              <a:pPr/>
              <a:t>3</a:t>
            </a:fld>
            <a:endParaRPr lang="en-US"/>
          </a:p>
        </p:txBody>
      </p:sp>
    </p:spTree>
    <p:extLst>
      <p:ext uri="{BB962C8B-B14F-4D97-AF65-F5344CB8AC3E}">
        <p14:creationId xmlns:p14="http://schemas.microsoft.com/office/powerpoint/2010/main" val="981847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421A18-0E4E-A04B-BFAB-FFF3E9A423FA}" type="slidenum">
              <a:rPr lang="en-US" smtClean="0"/>
              <a:pPr/>
              <a:t>4</a:t>
            </a:fld>
            <a:endParaRPr lang="en-US"/>
          </a:p>
        </p:txBody>
      </p:sp>
    </p:spTree>
    <p:extLst>
      <p:ext uri="{BB962C8B-B14F-4D97-AF65-F5344CB8AC3E}">
        <p14:creationId xmlns:p14="http://schemas.microsoft.com/office/powerpoint/2010/main" val="981847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421A18-0E4E-A04B-BFAB-FFF3E9A423FA}" type="slidenum">
              <a:rPr lang="en-US" smtClean="0"/>
              <a:pPr/>
              <a:t>5</a:t>
            </a:fld>
            <a:endParaRPr lang="en-US"/>
          </a:p>
        </p:txBody>
      </p:sp>
    </p:spTree>
    <p:extLst>
      <p:ext uri="{BB962C8B-B14F-4D97-AF65-F5344CB8AC3E}">
        <p14:creationId xmlns:p14="http://schemas.microsoft.com/office/powerpoint/2010/main" val="981847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421A18-0E4E-A04B-BFAB-FFF3E9A423FA}" type="slidenum">
              <a:rPr lang="en-US" smtClean="0"/>
              <a:pPr/>
              <a:t>6</a:t>
            </a:fld>
            <a:endParaRPr lang="en-US"/>
          </a:p>
        </p:txBody>
      </p:sp>
    </p:spTree>
    <p:extLst>
      <p:ext uri="{BB962C8B-B14F-4D97-AF65-F5344CB8AC3E}">
        <p14:creationId xmlns:p14="http://schemas.microsoft.com/office/powerpoint/2010/main" val="1916610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Times New Roman"/>
                <a:cs typeface="Times New Roman"/>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a:cs typeface="Times New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imes New Roman"/>
                <a:cs typeface="Times New Roman"/>
              </a:defRPr>
            </a:lvl1pPr>
          </a:lstStyle>
          <a:p>
            <a:fld id="{0191FC8E-19BC-4146-A8DD-EFE5E1120E2A}" type="datetimeFigureOut">
              <a:rPr lang="en-US" smtClean="0"/>
              <a:pPr/>
              <a:t>7/21/2016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a:cs typeface="Times New Roman"/>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Times New Roman"/>
                <a:cs typeface="Times New Roman"/>
              </a:defRPr>
            </a:lvl1pPr>
          </a:lstStyle>
          <a:p>
            <a:fld id="{99008777-4F77-AF47-92A4-BCB2EA7BED2F}" type="slidenum">
              <a:rPr lang="en-US" smtClean="0"/>
              <a:pPr/>
              <a:t>‹#›</a:t>
            </a:fld>
            <a:endParaRPr lang="en-US"/>
          </a:p>
        </p:txBody>
      </p:sp>
    </p:spTree>
    <p:extLst>
      <p:ext uri="{BB962C8B-B14F-4D97-AF65-F5344CB8AC3E}">
        <p14:creationId xmlns:p14="http://schemas.microsoft.com/office/powerpoint/2010/main" val="39515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191FC8E-19BC-4146-A8DD-EFE5E1120E2A}" type="datetimeFigureOut">
              <a:rPr lang="en-US" smtClean="0"/>
              <a:pPr/>
              <a:t>7/21/2016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9008777-4F77-AF47-92A4-BCB2EA7BED2F}" type="slidenum">
              <a:rPr lang="en-US" smtClean="0"/>
              <a:pPr/>
              <a:t>‹#›</a:t>
            </a:fld>
            <a:endParaRPr lang="en-US"/>
          </a:p>
        </p:txBody>
      </p:sp>
    </p:spTree>
    <p:extLst>
      <p:ext uri="{BB962C8B-B14F-4D97-AF65-F5344CB8AC3E}">
        <p14:creationId xmlns:p14="http://schemas.microsoft.com/office/powerpoint/2010/main" val="1355430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191FC8E-19BC-4146-A8DD-EFE5E1120E2A}" type="datetimeFigureOut">
              <a:rPr lang="en-US" smtClean="0"/>
              <a:pPr/>
              <a:t>7/21/2016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9008777-4F77-AF47-92A4-BCB2EA7BED2F}" type="slidenum">
              <a:rPr lang="en-US" smtClean="0"/>
              <a:pPr/>
              <a:t>‹#›</a:t>
            </a:fld>
            <a:endParaRPr lang="en-US"/>
          </a:p>
        </p:txBody>
      </p:sp>
    </p:spTree>
    <p:extLst>
      <p:ext uri="{BB962C8B-B14F-4D97-AF65-F5344CB8AC3E}">
        <p14:creationId xmlns:p14="http://schemas.microsoft.com/office/powerpoint/2010/main" val="4062769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a:cs typeface="Times New Roman"/>
              </a:defRPr>
            </a:lvl1pPr>
          </a:lstStyle>
          <a:p>
            <a:r>
              <a:rPr lang="en-US"/>
              <a:t>Click to edit Master title style</a:t>
            </a:r>
          </a:p>
        </p:txBody>
      </p:sp>
      <p:sp>
        <p:nvSpPr>
          <p:cNvPr id="3" name="Content Placeholder 2"/>
          <p:cNvSpPr>
            <a:spLocks noGrp="1"/>
          </p:cNvSpPr>
          <p:nvPr>
            <p:ph idx="1"/>
          </p:nvPr>
        </p:nvSpPr>
        <p:spPr/>
        <p:txBody>
          <a:bodyPr/>
          <a:lstStyle>
            <a:lvl1pPr>
              <a:defRPr>
                <a:latin typeface="Times New Roman"/>
                <a:cs typeface="Times New Roman"/>
              </a:defRPr>
            </a:lvl1pPr>
            <a:lvl2pPr>
              <a:defRPr>
                <a:latin typeface="Times New Roman"/>
                <a:cs typeface="Times New Roman"/>
              </a:defRPr>
            </a:lvl2pPr>
            <a:lvl3pPr>
              <a:defRPr>
                <a:latin typeface="Times New Roman"/>
                <a:cs typeface="Times New Roman"/>
              </a:defRPr>
            </a:lvl3pPr>
            <a:lvl4pPr>
              <a:defRPr>
                <a:latin typeface="Times New Roman"/>
                <a:cs typeface="Times New Roman"/>
              </a:defRPr>
            </a:lvl4pPr>
            <a:lvl5pPr>
              <a:defRPr>
                <a:latin typeface="Times New Roman"/>
                <a:cs typeface="Times New Roma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imes New Roman"/>
                <a:cs typeface="Times New Roman"/>
              </a:defRPr>
            </a:lvl1pPr>
          </a:lstStyle>
          <a:p>
            <a:fld id="{0191FC8E-19BC-4146-A8DD-EFE5E1120E2A}" type="datetimeFigureOut">
              <a:rPr lang="en-US" smtClean="0"/>
              <a:pPr/>
              <a:t>7/21/2016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Times New Roman"/>
                <a:cs typeface="Times New Roman"/>
              </a:defRPr>
            </a:lvl1p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Times New Roman"/>
                <a:cs typeface="Times New Roman"/>
              </a:defRPr>
            </a:lvl1pPr>
          </a:lstStyle>
          <a:p>
            <a:fld id="{99008777-4F77-AF47-92A4-BCB2EA7BED2F}" type="slidenum">
              <a:rPr lang="en-US" smtClean="0"/>
              <a:pPr/>
              <a:t>‹#›</a:t>
            </a:fld>
            <a:endParaRPr lang="en-US"/>
          </a:p>
        </p:txBody>
      </p:sp>
    </p:spTree>
    <p:extLst>
      <p:ext uri="{BB962C8B-B14F-4D97-AF65-F5344CB8AC3E}">
        <p14:creationId xmlns:p14="http://schemas.microsoft.com/office/powerpoint/2010/main" val="151453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191FC8E-19BC-4146-A8DD-EFE5E1120E2A}" type="datetimeFigureOut">
              <a:rPr lang="en-US" smtClean="0"/>
              <a:pPr/>
              <a:t>7/21/2016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9008777-4F77-AF47-92A4-BCB2EA7BED2F}" type="slidenum">
              <a:rPr lang="en-US" smtClean="0"/>
              <a:pPr/>
              <a:t>‹#›</a:t>
            </a:fld>
            <a:endParaRPr lang="en-US"/>
          </a:p>
        </p:txBody>
      </p:sp>
    </p:spTree>
    <p:extLst>
      <p:ext uri="{BB962C8B-B14F-4D97-AF65-F5344CB8AC3E}">
        <p14:creationId xmlns:p14="http://schemas.microsoft.com/office/powerpoint/2010/main" val="104476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a:cs typeface="Times New Roman"/>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atin typeface="Times New Roman"/>
                <a:cs typeface="Times New Roman"/>
              </a:defRPr>
            </a:lvl1pPr>
            <a:lvl2pPr>
              <a:defRPr sz="2400">
                <a:latin typeface="Times New Roman"/>
                <a:cs typeface="Times New Roman"/>
              </a:defRPr>
            </a:lvl2pPr>
            <a:lvl3pPr>
              <a:defRPr sz="2000">
                <a:latin typeface="Times New Roman"/>
                <a:cs typeface="Times New Roman"/>
              </a:defRPr>
            </a:lvl3pPr>
            <a:lvl4pPr>
              <a:defRPr sz="1800">
                <a:latin typeface="Times New Roman"/>
                <a:cs typeface="Times New Roman"/>
              </a:defRPr>
            </a:lvl4pPr>
            <a:lvl5pPr>
              <a:defRPr sz="1800">
                <a:latin typeface="Times New Roman"/>
                <a:cs typeface="Times New Roman"/>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atin typeface="Times New Roman"/>
                <a:cs typeface="Times New Roman"/>
              </a:defRPr>
            </a:lvl1pPr>
            <a:lvl2pPr>
              <a:defRPr sz="2400">
                <a:latin typeface="Times New Roman"/>
                <a:cs typeface="Times New Roman"/>
              </a:defRPr>
            </a:lvl2pPr>
            <a:lvl3pPr>
              <a:defRPr sz="2000">
                <a:latin typeface="Times New Roman"/>
                <a:cs typeface="Times New Roman"/>
              </a:defRPr>
            </a:lvl3pPr>
            <a:lvl4pPr>
              <a:defRPr sz="1800">
                <a:latin typeface="Times New Roman"/>
                <a:cs typeface="Times New Roman"/>
              </a:defRPr>
            </a:lvl4pPr>
            <a:lvl5pPr>
              <a:defRPr sz="1800">
                <a:latin typeface="Times New Roman"/>
                <a:cs typeface="Times New Roman"/>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Times New Roman"/>
                <a:cs typeface="Times New Roman"/>
              </a:defRPr>
            </a:lvl1pPr>
          </a:lstStyle>
          <a:p>
            <a:fld id="{0191FC8E-19BC-4146-A8DD-EFE5E1120E2A}" type="datetimeFigureOut">
              <a:rPr lang="en-US" smtClean="0"/>
              <a:pPr/>
              <a:t>7/21/2016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Times New Roman"/>
                <a:cs typeface="Times New Roman"/>
              </a:defRPr>
            </a:lvl1p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Times New Roman"/>
                <a:cs typeface="Times New Roman"/>
              </a:defRPr>
            </a:lvl1pPr>
          </a:lstStyle>
          <a:p>
            <a:fld id="{99008777-4F77-AF47-92A4-BCB2EA7BED2F}" type="slidenum">
              <a:rPr lang="en-US" smtClean="0"/>
              <a:pPr/>
              <a:t>‹#›</a:t>
            </a:fld>
            <a:endParaRPr lang="en-US"/>
          </a:p>
        </p:txBody>
      </p:sp>
    </p:spTree>
    <p:extLst>
      <p:ext uri="{BB962C8B-B14F-4D97-AF65-F5344CB8AC3E}">
        <p14:creationId xmlns:p14="http://schemas.microsoft.com/office/powerpoint/2010/main" val="2385864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800">
                <a:latin typeface="Times New Roman"/>
                <a:cs typeface="Times New Roman"/>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atin typeface="Times New Roman"/>
                <a:cs typeface="Times New 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atin typeface="Times New Roman"/>
                <a:cs typeface="Times New Roman"/>
              </a:defRPr>
            </a:lvl1pPr>
            <a:lvl2pPr>
              <a:defRPr sz="1800">
                <a:latin typeface="Times New Roman"/>
                <a:cs typeface="Times New Roman"/>
              </a:defRPr>
            </a:lvl2pPr>
            <a:lvl3pPr>
              <a:defRPr sz="1800">
                <a:latin typeface="Times New Roman"/>
                <a:cs typeface="Times New Roman"/>
              </a:defRPr>
            </a:lvl3pPr>
            <a:lvl4pPr>
              <a:defRPr sz="1800">
                <a:latin typeface="Times New Roman"/>
                <a:cs typeface="Times New Roman"/>
              </a:defRPr>
            </a:lvl4pPr>
            <a:lvl5pPr>
              <a:defRPr sz="1800">
                <a:latin typeface="Times New Roman"/>
                <a:cs typeface="Times New Roman"/>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800" b="1">
                <a:latin typeface="Times New Roman"/>
                <a:cs typeface="Times New Roman"/>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1800">
                <a:latin typeface="Times New Roman"/>
                <a:cs typeface="Times New Roman"/>
              </a:defRPr>
            </a:lvl1pPr>
            <a:lvl2pPr>
              <a:defRPr sz="1800">
                <a:latin typeface="Times New Roman"/>
                <a:cs typeface="Times New Roman"/>
              </a:defRPr>
            </a:lvl2pPr>
            <a:lvl3pPr>
              <a:defRPr sz="1800">
                <a:latin typeface="Times New Roman"/>
                <a:cs typeface="Times New Roman"/>
              </a:defRPr>
            </a:lvl3pPr>
            <a:lvl4pPr>
              <a:defRPr sz="1800">
                <a:latin typeface="Times New Roman"/>
                <a:cs typeface="Times New Roman"/>
              </a:defRPr>
            </a:lvl4pPr>
            <a:lvl5pPr>
              <a:defRPr sz="1800">
                <a:latin typeface="Times New Roman"/>
                <a:cs typeface="Times New Roman"/>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sz="1800">
                <a:latin typeface="Times New Roman"/>
                <a:cs typeface="Times New Roman"/>
              </a:defRPr>
            </a:lvl1pPr>
          </a:lstStyle>
          <a:p>
            <a:fld id="{0191FC8E-19BC-4146-A8DD-EFE5E1120E2A}" type="datetimeFigureOut">
              <a:rPr lang="en-US" smtClean="0"/>
              <a:pPr/>
              <a:t>7/21/2016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sz="1800">
                <a:latin typeface="Times New Roman"/>
                <a:cs typeface="Times New Roman"/>
              </a:defRPr>
            </a:lvl1p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sz="1800">
                <a:latin typeface="Times New Roman"/>
                <a:cs typeface="Times New Roman"/>
              </a:defRPr>
            </a:lvl1pPr>
          </a:lstStyle>
          <a:p>
            <a:fld id="{99008777-4F77-AF47-92A4-BCB2EA7BED2F}" type="slidenum">
              <a:rPr lang="en-US" smtClean="0"/>
              <a:pPr/>
              <a:t>‹#›</a:t>
            </a:fld>
            <a:endParaRPr lang="en-US"/>
          </a:p>
        </p:txBody>
      </p:sp>
    </p:spTree>
    <p:extLst>
      <p:ext uri="{BB962C8B-B14F-4D97-AF65-F5344CB8AC3E}">
        <p14:creationId xmlns:p14="http://schemas.microsoft.com/office/powerpoint/2010/main" val="2736205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191FC8E-19BC-4146-A8DD-EFE5E1120E2A}" type="datetimeFigureOut">
              <a:rPr lang="en-US" smtClean="0"/>
              <a:pPr/>
              <a:t>7/21/2016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9008777-4F77-AF47-92A4-BCB2EA7BED2F}" type="slidenum">
              <a:rPr lang="en-US" smtClean="0"/>
              <a:pPr/>
              <a:t>‹#›</a:t>
            </a:fld>
            <a:endParaRPr lang="en-US"/>
          </a:p>
        </p:txBody>
      </p:sp>
    </p:spTree>
    <p:extLst>
      <p:ext uri="{BB962C8B-B14F-4D97-AF65-F5344CB8AC3E}">
        <p14:creationId xmlns:p14="http://schemas.microsoft.com/office/powerpoint/2010/main" val="2407532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191FC8E-19BC-4146-A8DD-EFE5E1120E2A}" type="datetimeFigureOut">
              <a:rPr lang="en-US" smtClean="0"/>
              <a:pPr/>
              <a:t>7/21/2016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9008777-4F77-AF47-92A4-BCB2EA7BED2F}" type="slidenum">
              <a:rPr lang="en-US" smtClean="0"/>
              <a:pPr/>
              <a:t>‹#›</a:t>
            </a:fld>
            <a:endParaRPr lang="en-US"/>
          </a:p>
        </p:txBody>
      </p:sp>
    </p:spTree>
    <p:extLst>
      <p:ext uri="{BB962C8B-B14F-4D97-AF65-F5344CB8AC3E}">
        <p14:creationId xmlns:p14="http://schemas.microsoft.com/office/powerpoint/2010/main" val="2570249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91FC8E-19BC-4146-A8DD-EFE5E1120E2A}" type="datetimeFigureOut">
              <a:rPr lang="en-US" smtClean="0"/>
              <a:pPr/>
              <a:t>7/21/2016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9008777-4F77-AF47-92A4-BCB2EA7BED2F}" type="slidenum">
              <a:rPr lang="en-US" smtClean="0"/>
              <a:pPr/>
              <a:t>‹#›</a:t>
            </a:fld>
            <a:endParaRPr lang="en-US"/>
          </a:p>
        </p:txBody>
      </p:sp>
    </p:spTree>
    <p:extLst>
      <p:ext uri="{BB962C8B-B14F-4D97-AF65-F5344CB8AC3E}">
        <p14:creationId xmlns:p14="http://schemas.microsoft.com/office/powerpoint/2010/main" val="3815663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91FC8E-19BC-4146-A8DD-EFE5E1120E2A}" type="datetimeFigureOut">
              <a:rPr lang="en-US" smtClean="0"/>
              <a:pPr/>
              <a:t>7/21/2016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9008777-4F77-AF47-92A4-BCB2EA7BED2F}" type="slidenum">
              <a:rPr lang="en-US" smtClean="0"/>
              <a:pPr/>
              <a:t>‹#›</a:t>
            </a:fld>
            <a:endParaRPr lang="en-US"/>
          </a:p>
        </p:txBody>
      </p:sp>
    </p:spTree>
    <p:extLst>
      <p:ext uri="{BB962C8B-B14F-4D97-AF65-F5344CB8AC3E}">
        <p14:creationId xmlns:p14="http://schemas.microsoft.com/office/powerpoint/2010/main" val="2445433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89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200" kern="1200">
          <a:solidFill>
            <a:schemeClr val="tx1"/>
          </a:solidFill>
          <a:latin typeface="Times New Roman"/>
          <a:ea typeface="+mj-ea"/>
          <a:cs typeface="Times New Roma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macedonian-hotels.mk/" TargetMode="External"/><Relationship Id="rId2" Type="http://schemas.openxmlformats.org/officeDocument/2006/relationships/hyperlink" Target="http://www.macedoniabooking.com/" TargetMode="External"/><Relationship Id="rId1" Type="http://schemas.openxmlformats.org/officeDocument/2006/relationships/slideLayout" Target="../slideLayouts/slideLayout5.xml"/><Relationship Id="rId4" Type="http://schemas.openxmlformats.org/officeDocument/2006/relationships/hyperlink" Target="http://www.groeper.mk"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4547" y="110252"/>
            <a:ext cx="8709882" cy="2836976"/>
          </a:xfrm>
        </p:spPr>
        <p:txBody>
          <a:bodyPr>
            <a:normAutofit/>
          </a:bodyPr>
          <a:lstStyle/>
          <a:p>
            <a:r>
              <a:rPr lang="en-US" b="1" dirty="0"/>
              <a:t>Domestic Short Break Tourists</a:t>
            </a:r>
            <a:br>
              <a:rPr lang="en-US" b="1" dirty="0"/>
            </a:br>
            <a:r>
              <a:rPr lang="en-US" b="1" dirty="0"/>
              <a:t/>
            </a:r>
            <a:br>
              <a:rPr lang="en-US" b="1" dirty="0"/>
            </a:br>
            <a:r>
              <a:rPr lang="en-US" sz="2800" dirty="0"/>
              <a:t>Ideal Traveler Profile: Nikola, </a:t>
            </a:r>
            <a:r>
              <a:rPr lang="en-US" sz="2800" dirty="0" err="1"/>
              <a:t>Marija</a:t>
            </a:r>
            <a:r>
              <a:rPr lang="en-US" sz="2800" dirty="0"/>
              <a:t>,</a:t>
            </a:r>
            <a:r>
              <a:rPr lang="en-US" sz="2800" dirty="0" smtClean="0"/>
              <a:t> </a:t>
            </a:r>
            <a:r>
              <a:rPr lang="en-US" sz="2800" dirty="0" err="1" smtClean="0"/>
              <a:t>Darko</a:t>
            </a:r>
            <a:r>
              <a:rPr lang="en-US" sz="2800" dirty="0" smtClean="0"/>
              <a:t> and </a:t>
            </a:r>
            <a:r>
              <a:rPr lang="en-US" sz="2800" dirty="0" err="1" smtClean="0"/>
              <a:t>Maja</a:t>
            </a:r>
            <a:r>
              <a:rPr lang="en-US" sz="2800" dirty="0" smtClean="0"/>
              <a:t> </a:t>
            </a:r>
            <a:br>
              <a:rPr lang="en-US" sz="2800" dirty="0" smtClean="0"/>
            </a:br>
            <a:r>
              <a:rPr lang="en-US" sz="2800" dirty="0"/>
              <a:t>&amp;</a:t>
            </a:r>
            <a:br>
              <a:rPr lang="en-US" sz="2800" dirty="0"/>
            </a:br>
            <a:r>
              <a:rPr lang="en-US" sz="2800" dirty="0"/>
              <a:t>Visitor Experience Value Chain Analysis</a:t>
            </a:r>
            <a:br>
              <a:rPr lang="en-US" sz="2800" dirty="0"/>
            </a:br>
            <a:r>
              <a:rPr lang="en-US" sz="2800" dirty="0"/>
              <a:t> (VCA)</a:t>
            </a:r>
            <a:endParaRPr lang="en-US" sz="2800" b="1" dirty="0"/>
          </a:p>
        </p:txBody>
      </p:sp>
      <p:pic>
        <p:nvPicPr>
          <p:cNvPr id="8" name="Picture 7" descr="Screen Shot 2016-06-27 at 11.10.04 PM.png"/>
          <p:cNvPicPr>
            <a:picLocks noChangeAspect="1"/>
          </p:cNvPicPr>
          <p:nvPr/>
        </p:nvPicPr>
        <p:blipFill>
          <a:blip r:embed="rId3"/>
          <a:stretch>
            <a:fillRect/>
          </a:stretch>
        </p:blipFill>
        <p:spPr>
          <a:xfrm>
            <a:off x="2115039" y="2947228"/>
            <a:ext cx="4672624" cy="3108593"/>
          </a:xfrm>
          <a:prstGeom prst="rect">
            <a:avLst/>
          </a:prstGeom>
        </p:spPr>
      </p:pic>
      <p:pic>
        <p:nvPicPr>
          <p:cNvPr id="4" name="Picture 3"/>
          <p:cNvPicPr/>
          <p:nvPr/>
        </p:nvPicPr>
        <p:blipFill>
          <a:blip r:embed="rId4" cstate="print">
            <a:extLst>
              <a:ext uri="{28A0092B-C50C-407E-A947-70E740481C1C}">
                <a14:useLocalDpi xmlns:a14="http://schemas.microsoft.com/office/drawing/2010/main" val="0"/>
              </a:ext>
            </a:extLst>
          </a:blip>
          <a:stretch>
            <a:fillRect/>
          </a:stretch>
        </p:blipFill>
        <p:spPr>
          <a:xfrm>
            <a:off x="5283444" y="6055821"/>
            <a:ext cx="3781425" cy="746760"/>
          </a:xfrm>
          <a:prstGeom prst="rect">
            <a:avLst/>
          </a:prstGeom>
        </p:spPr>
      </p:pic>
    </p:spTree>
    <p:extLst>
      <p:ext uri="{BB962C8B-B14F-4D97-AF65-F5344CB8AC3E}">
        <p14:creationId xmlns:p14="http://schemas.microsoft.com/office/powerpoint/2010/main" val="33112531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02608"/>
          </a:xfrm>
        </p:spPr>
        <p:txBody>
          <a:bodyPr>
            <a:normAutofit fontScale="90000"/>
          </a:bodyPr>
          <a:lstStyle/>
          <a:p>
            <a:r>
              <a:rPr lang="en-US" b="1" dirty="0">
                <a:solidFill>
                  <a:srgbClr val="000000"/>
                </a:solidFill>
              </a:rPr>
              <a:t>Domestic short break tourists: TRAVEL </a:t>
            </a:r>
            <a:r>
              <a:rPr lang="en-US" b="1" dirty="0"/>
              <a:t>TO</a:t>
            </a:r>
            <a:endParaRPr lang="en-US" dirty="0"/>
          </a:p>
        </p:txBody>
      </p:sp>
      <p:sp>
        <p:nvSpPr>
          <p:cNvPr id="5" name="Text Placeholder 4"/>
          <p:cNvSpPr>
            <a:spLocks noGrp="1"/>
          </p:cNvSpPr>
          <p:nvPr>
            <p:ph type="body" idx="1"/>
          </p:nvPr>
        </p:nvSpPr>
        <p:spPr>
          <a:xfrm>
            <a:off x="457200" y="1924156"/>
            <a:ext cx="4040188" cy="460075"/>
          </a:xfrm>
        </p:spPr>
        <p:txBody>
          <a:bodyPr/>
          <a:lstStyle/>
          <a:p>
            <a:pPr algn="ctr"/>
            <a:r>
              <a:rPr lang="en-US" dirty="0"/>
              <a:t>Ideal</a:t>
            </a:r>
          </a:p>
        </p:txBody>
      </p:sp>
      <p:sp>
        <p:nvSpPr>
          <p:cNvPr id="6" name="Content Placeholder 5"/>
          <p:cNvSpPr>
            <a:spLocks noGrp="1"/>
          </p:cNvSpPr>
          <p:nvPr>
            <p:ph sz="half" idx="2"/>
          </p:nvPr>
        </p:nvSpPr>
        <p:spPr>
          <a:xfrm>
            <a:off x="457200" y="2341639"/>
            <a:ext cx="4040188" cy="4354412"/>
          </a:xfrm>
        </p:spPr>
        <p:txBody>
          <a:bodyPr>
            <a:normAutofit/>
          </a:bodyPr>
          <a:lstStyle/>
          <a:p>
            <a:pPr marL="0" indent="0">
              <a:buNone/>
            </a:pPr>
            <a:r>
              <a:rPr lang="en-US" sz="1200" b="1" i="1" dirty="0"/>
              <a:t>Means of travel to Macedonia?</a:t>
            </a:r>
            <a:endParaRPr lang="en-US" sz="1200" b="1" i="1" dirty="0" smtClean="0"/>
          </a:p>
          <a:p>
            <a:pPr marL="0" indent="0"/>
            <a:r>
              <a:rPr lang="en-US" sz="1200" dirty="0" smtClean="0"/>
              <a:t>  With own car, reliable public transport (bus or train) or bike</a:t>
            </a:r>
          </a:p>
          <a:p>
            <a:pPr marL="0" indent="0">
              <a:buNone/>
            </a:pPr>
            <a:endParaRPr lang="en-US" sz="1200" b="1" i="1" dirty="0" smtClean="0"/>
          </a:p>
          <a:p>
            <a:pPr marL="0" indent="0">
              <a:buNone/>
            </a:pPr>
            <a:r>
              <a:rPr lang="en-US" sz="1200" b="1" i="1" dirty="0" smtClean="0"/>
              <a:t>Entry </a:t>
            </a:r>
            <a:r>
              <a:rPr lang="en-US" sz="1200" b="1" i="1" dirty="0"/>
              <a:t>point in Macedonia?</a:t>
            </a:r>
            <a:endParaRPr lang="en-US" sz="1200" b="1" i="1" dirty="0" smtClean="0"/>
          </a:p>
          <a:p>
            <a:r>
              <a:rPr lang="en-US" sz="1200" dirty="0" smtClean="0"/>
              <a:t>They are already in Macedonia</a:t>
            </a:r>
          </a:p>
          <a:p>
            <a:pPr marL="0" indent="0">
              <a:buNone/>
            </a:pPr>
            <a:endParaRPr lang="en-US" sz="1200" dirty="0"/>
          </a:p>
          <a:p>
            <a:pPr marL="0" indent="0">
              <a:buNone/>
            </a:pPr>
            <a:r>
              <a:rPr lang="en-US" sz="1200" b="1" i="1" dirty="0"/>
              <a:t>Do they need visa?</a:t>
            </a:r>
          </a:p>
          <a:p>
            <a:r>
              <a:rPr lang="en-US" sz="1200" dirty="0"/>
              <a:t>No</a:t>
            </a:r>
          </a:p>
        </p:txBody>
      </p:sp>
      <p:sp>
        <p:nvSpPr>
          <p:cNvPr id="7" name="Text Placeholder 6"/>
          <p:cNvSpPr>
            <a:spLocks noGrp="1"/>
          </p:cNvSpPr>
          <p:nvPr>
            <p:ph type="body" sz="quarter" idx="3"/>
          </p:nvPr>
        </p:nvSpPr>
        <p:spPr>
          <a:xfrm>
            <a:off x="4645025" y="1924156"/>
            <a:ext cx="4041775" cy="460075"/>
          </a:xfrm>
        </p:spPr>
        <p:txBody>
          <a:bodyPr/>
          <a:lstStyle/>
          <a:p>
            <a:pPr algn="ctr"/>
            <a:r>
              <a:rPr lang="en-US" dirty="0"/>
              <a:t>Current</a:t>
            </a:r>
          </a:p>
        </p:txBody>
      </p:sp>
      <p:sp>
        <p:nvSpPr>
          <p:cNvPr id="8" name="Content Placeholder 7"/>
          <p:cNvSpPr>
            <a:spLocks noGrp="1"/>
          </p:cNvSpPr>
          <p:nvPr>
            <p:ph sz="quarter" idx="4"/>
          </p:nvPr>
        </p:nvSpPr>
        <p:spPr>
          <a:xfrm>
            <a:off x="4645025" y="2341639"/>
            <a:ext cx="4041775" cy="4354412"/>
          </a:xfrm>
        </p:spPr>
        <p:txBody>
          <a:bodyPr>
            <a:normAutofit/>
          </a:bodyPr>
          <a:lstStyle/>
          <a:p>
            <a:pPr marL="0" indent="0">
              <a:buNone/>
            </a:pPr>
            <a:r>
              <a:rPr lang="en-US" sz="1200" b="1" i="1" dirty="0"/>
              <a:t>Means of travel to Macedonia</a:t>
            </a:r>
            <a:r>
              <a:rPr lang="en-US" sz="1200" b="1" i="1" dirty="0" smtClean="0"/>
              <a:t>?</a:t>
            </a:r>
          </a:p>
          <a:p>
            <a:r>
              <a:rPr lang="en-US" sz="1200" dirty="0" smtClean="0"/>
              <a:t>They travel primarily with their own car. There are public buses connecting the major cities. </a:t>
            </a:r>
          </a:p>
          <a:p>
            <a:pPr marL="0" indent="0">
              <a:buNone/>
            </a:pPr>
            <a:endParaRPr lang="en-US" sz="1200" dirty="0" smtClean="0"/>
          </a:p>
          <a:p>
            <a:pPr marL="0" indent="0">
              <a:buNone/>
            </a:pPr>
            <a:r>
              <a:rPr lang="en-US" sz="1200" b="1" i="1" dirty="0"/>
              <a:t>Entry point in Macedonia?</a:t>
            </a:r>
          </a:p>
          <a:p>
            <a:r>
              <a:rPr lang="en-US" sz="1200" dirty="0" smtClean="0"/>
              <a:t>  They are already in the country</a:t>
            </a:r>
          </a:p>
          <a:p>
            <a:pPr marL="0" indent="0">
              <a:buNone/>
            </a:pPr>
            <a:endParaRPr lang="en-US" sz="1200" dirty="0" smtClean="0"/>
          </a:p>
          <a:p>
            <a:pPr marL="0" indent="0">
              <a:buNone/>
            </a:pPr>
            <a:endParaRPr lang="en-US" sz="1200" dirty="0"/>
          </a:p>
          <a:p>
            <a:pPr marL="0" indent="0">
              <a:buNone/>
            </a:pPr>
            <a:r>
              <a:rPr lang="en-US" sz="1200" b="1" i="1" dirty="0"/>
              <a:t>Do they need visa?</a:t>
            </a:r>
          </a:p>
          <a:p>
            <a:r>
              <a:rPr lang="en-US" sz="1200" dirty="0"/>
              <a:t>No</a:t>
            </a:r>
          </a:p>
          <a:p>
            <a:pPr marL="0" indent="0">
              <a:buNone/>
            </a:pPr>
            <a:endParaRPr lang="en-US" sz="1200" dirty="0"/>
          </a:p>
        </p:txBody>
      </p:sp>
      <p:sp>
        <p:nvSpPr>
          <p:cNvPr id="9" name="AutoShape 5"/>
          <p:cNvSpPr>
            <a:spLocks noChangeArrowheads="1"/>
          </p:cNvSpPr>
          <p:nvPr/>
        </p:nvSpPr>
        <p:spPr bwMode="auto">
          <a:xfrm>
            <a:off x="367658" y="780962"/>
            <a:ext cx="1414014" cy="976431"/>
          </a:xfrm>
          <a:prstGeom prst="homePlate">
            <a:avLst>
              <a:gd name="adj" fmla="val 4012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Anticipation</a:t>
            </a:r>
          </a:p>
        </p:txBody>
      </p:sp>
      <p:sp>
        <p:nvSpPr>
          <p:cNvPr id="10" name="AutoShape 6"/>
          <p:cNvSpPr>
            <a:spLocks noChangeArrowheads="1"/>
          </p:cNvSpPr>
          <p:nvPr/>
        </p:nvSpPr>
        <p:spPr bwMode="auto">
          <a:xfrm>
            <a:off x="1510666" y="780962"/>
            <a:ext cx="1613221" cy="976431"/>
          </a:xfrm>
          <a:prstGeom prst="chevron">
            <a:avLst>
              <a:gd name="adj" fmla="val 42659"/>
            </a:avLst>
          </a:prstGeom>
          <a:solidFill>
            <a:schemeClr val="accent2">
              <a:lumMod val="20000"/>
              <a:lumOff val="80000"/>
            </a:schemeClr>
          </a:solidFill>
          <a:ln w="19050">
            <a:solidFill>
              <a:schemeClr val="accent2">
                <a:lumMod val="75000"/>
              </a:schemeClr>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to place</a:t>
            </a:r>
          </a:p>
        </p:txBody>
      </p:sp>
      <p:sp>
        <p:nvSpPr>
          <p:cNvPr id="11" name="AutoShape 7"/>
          <p:cNvSpPr>
            <a:spLocks noChangeArrowheads="1"/>
          </p:cNvSpPr>
          <p:nvPr/>
        </p:nvSpPr>
        <p:spPr bwMode="auto">
          <a:xfrm>
            <a:off x="2867988" y="780962"/>
            <a:ext cx="2928958" cy="976431"/>
          </a:xfrm>
          <a:prstGeom prst="chevron">
            <a:avLst>
              <a:gd name="adj" fmla="val 45139"/>
            </a:avLst>
          </a:prstGeom>
          <a:solidFill>
            <a:schemeClr val="bg1"/>
          </a:solidFill>
          <a:ln w="19050">
            <a:solidFill>
              <a:srgbClr val="333300"/>
            </a:solidFill>
            <a:miter lim="800000"/>
            <a:headEnd/>
            <a:tailEnd/>
          </a:ln>
          <a:effectLst/>
        </p:spPr>
        <p:txBody>
          <a:bodyPr anchor="ctr"/>
          <a:lstStyle/>
          <a:p>
            <a:pPr algn="ctr" eaLnBrk="1" hangingPunct="1"/>
            <a:r>
              <a:rPr lang="en-US" sz="1400" b="1" dirty="0">
                <a:solidFill>
                  <a:schemeClr val="tx1">
                    <a:lumMod val="95000"/>
                    <a:lumOff val="5000"/>
                  </a:schemeClr>
                </a:solidFill>
                <a:latin typeface="Times New Roman" pitchFamily="18" charset="0"/>
              </a:rPr>
              <a:t>Destination Experience</a:t>
            </a:r>
          </a:p>
        </p:txBody>
      </p:sp>
      <p:sp>
        <p:nvSpPr>
          <p:cNvPr id="12" name="AutoShape 8"/>
          <p:cNvSpPr>
            <a:spLocks noChangeArrowheads="1"/>
          </p:cNvSpPr>
          <p:nvPr/>
        </p:nvSpPr>
        <p:spPr bwMode="auto">
          <a:xfrm>
            <a:off x="5511194" y="780962"/>
            <a:ext cx="1637464"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back</a:t>
            </a:r>
          </a:p>
        </p:txBody>
      </p:sp>
      <p:sp>
        <p:nvSpPr>
          <p:cNvPr id="13" name="AutoShape 9"/>
          <p:cNvSpPr>
            <a:spLocks noChangeArrowheads="1"/>
          </p:cNvSpPr>
          <p:nvPr/>
        </p:nvSpPr>
        <p:spPr bwMode="auto">
          <a:xfrm>
            <a:off x="6888873" y="780962"/>
            <a:ext cx="2125786"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    Recollection</a:t>
            </a:r>
          </a:p>
        </p:txBody>
      </p:sp>
    </p:spTree>
    <p:extLst>
      <p:ext uri="{BB962C8B-B14F-4D97-AF65-F5344CB8AC3E}">
        <p14:creationId xmlns:p14="http://schemas.microsoft.com/office/powerpoint/2010/main" val="508669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1924156"/>
            <a:ext cx="8229600" cy="460075"/>
          </a:xfrm>
        </p:spPr>
        <p:txBody>
          <a:bodyPr/>
          <a:lstStyle/>
          <a:p>
            <a:pPr algn="ctr"/>
            <a:r>
              <a:rPr lang="en-US" dirty="0"/>
              <a:t>Summary of Gaps and Opportunities</a:t>
            </a:r>
          </a:p>
        </p:txBody>
      </p:sp>
      <p:sp>
        <p:nvSpPr>
          <p:cNvPr id="6" name="Content Placeholder 5"/>
          <p:cNvSpPr>
            <a:spLocks noGrp="1"/>
          </p:cNvSpPr>
          <p:nvPr>
            <p:ph sz="half" idx="2"/>
          </p:nvPr>
        </p:nvSpPr>
        <p:spPr>
          <a:xfrm>
            <a:off x="457200" y="2341639"/>
            <a:ext cx="8229600" cy="4354412"/>
          </a:xfrm>
        </p:spPr>
        <p:txBody>
          <a:bodyPr>
            <a:normAutofit/>
          </a:bodyPr>
          <a:lstStyle/>
          <a:p>
            <a:pPr marL="0" indent="0">
              <a:buNone/>
            </a:pPr>
            <a:r>
              <a:rPr lang="en-US" sz="1100" b="1" i="1" dirty="0"/>
              <a:t>Means of travel to Macedonia</a:t>
            </a:r>
            <a:r>
              <a:rPr lang="en-US" sz="1100" b="1" i="1" dirty="0" smtClean="0"/>
              <a:t>?</a:t>
            </a:r>
          </a:p>
          <a:p>
            <a:pPr>
              <a:lnSpc>
                <a:spcPct val="90000"/>
              </a:lnSpc>
            </a:pPr>
            <a:r>
              <a:rPr lang="en-US" sz="1100" dirty="0" smtClean="0"/>
              <a:t>Some of the national and regional roads in the country are currently undergoing improvements which should be completed over the next few years. This will cut the driving time to a number of destinations within Macedonia. </a:t>
            </a:r>
          </a:p>
          <a:p>
            <a:pPr>
              <a:lnSpc>
                <a:spcPct val="90000"/>
              </a:lnSpc>
            </a:pPr>
            <a:r>
              <a:rPr lang="en-US" sz="1100" dirty="0" smtClean="0"/>
              <a:t>There are other regional and local roads which require rehabilitation and upgrading</a:t>
            </a:r>
          </a:p>
          <a:p>
            <a:pPr marL="0" indent="0">
              <a:buNone/>
            </a:pPr>
            <a:endParaRPr lang="en-US" sz="1100" b="1" i="1" dirty="0" smtClean="0"/>
          </a:p>
          <a:p>
            <a:pPr marL="0" indent="0">
              <a:buNone/>
            </a:pPr>
            <a:endParaRPr lang="en-US" sz="1100" b="1" i="1" dirty="0"/>
          </a:p>
          <a:p>
            <a:pPr marL="0" indent="0">
              <a:buNone/>
            </a:pPr>
            <a:endParaRPr lang="en-US" sz="1100" b="1" i="1" dirty="0"/>
          </a:p>
          <a:p>
            <a:pPr marL="0" indent="0">
              <a:buNone/>
            </a:pPr>
            <a:r>
              <a:rPr lang="en-US" sz="1100" b="1" i="1" dirty="0"/>
              <a:t>Entry point in Macedonia?</a:t>
            </a:r>
          </a:p>
          <a:p>
            <a:pPr marL="0" indent="0">
              <a:buNone/>
            </a:pPr>
            <a:endParaRPr lang="en-US" sz="1100" dirty="0" smtClean="0"/>
          </a:p>
          <a:p>
            <a:pPr marL="0" indent="0">
              <a:buNone/>
            </a:pPr>
            <a:r>
              <a:rPr lang="en-US" sz="1100" dirty="0" smtClean="0"/>
              <a:t>-</a:t>
            </a:r>
          </a:p>
          <a:p>
            <a:pPr marL="0" indent="0">
              <a:buNone/>
            </a:pPr>
            <a:endParaRPr lang="en-US" sz="1100" b="1" i="1" dirty="0"/>
          </a:p>
          <a:p>
            <a:pPr marL="0" indent="0">
              <a:buNone/>
            </a:pPr>
            <a:r>
              <a:rPr lang="en-US" sz="1100" b="1" i="1" dirty="0"/>
              <a:t>Do they need visa?</a:t>
            </a:r>
          </a:p>
          <a:p>
            <a:pPr marL="0" indent="0">
              <a:buNone/>
            </a:pPr>
            <a:endParaRPr lang="en-US" sz="1100" b="1" i="1" dirty="0" smtClean="0"/>
          </a:p>
          <a:p>
            <a:pPr marL="0" indent="0">
              <a:buNone/>
            </a:pPr>
            <a:r>
              <a:rPr lang="en-US" sz="1100" dirty="0" smtClean="0"/>
              <a:t>-</a:t>
            </a:r>
            <a:endParaRPr lang="en-US" sz="1100" dirty="0"/>
          </a:p>
        </p:txBody>
      </p:sp>
      <p:sp>
        <p:nvSpPr>
          <p:cNvPr id="14" name="Title 3"/>
          <p:cNvSpPr>
            <a:spLocks noGrp="1"/>
          </p:cNvSpPr>
          <p:nvPr>
            <p:ph type="title"/>
          </p:nvPr>
        </p:nvSpPr>
        <p:spPr>
          <a:xfrm>
            <a:off x="457200" y="274638"/>
            <a:ext cx="8229600" cy="302608"/>
          </a:xfrm>
        </p:spPr>
        <p:txBody>
          <a:bodyPr>
            <a:normAutofit fontScale="90000"/>
          </a:bodyPr>
          <a:lstStyle/>
          <a:p>
            <a:r>
              <a:rPr lang="en-US" b="1" dirty="0">
                <a:solidFill>
                  <a:srgbClr val="000000"/>
                </a:solidFill>
              </a:rPr>
              <a:t>Domestic short break tourists: TRAVEL TO</a:t>
            </a:r>
            <a:endParaRPr lang="en-US" dirty="0">
              <a:solidFill>
                <a:srgbClr val="000000"/>
              </a:solidFill>
            </a:endParaRPr>
          </a:p>
        </p:txBody>
      </p:sp>
      <p:sp>
        <p:nvSpPr>
          <p:cNvPr id="15" name="AutoShape 5"/>
          <p:cNvSpPr>
            <a:spLocks noChangeArrowheads="1"/>
          </p:cNvSpPr>
          <p:nvPr/>
        </p:nvSpPr>
        <p:spPr bwMode="auto">
          <a:xfrm>
            <a:off x="367658" y="780962"/>
            <a:ext cx="1414014" cy="976431"/>
          </a:xfrm>
          <a:prstGeom prst="homePlate">
            <a:avLst>
              <a:gd name="adj" fmla="val 4012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Anticipation</a:t>
            </a:r>
          </a:p>
        </p:txBody>
      </p:sp>
      <p:sp>
        <p:nvSpPr>
          <p:cNvPr id="16" name="AutoShape 6"/>
          <p:cNvSpPr>
            <a:spLocks noChangeArrowheads="1"/>
          </p:cNvSpPr>
          <p:nvPr/>
        </p:nvSpPr>
        <p:spPr bwMode="auto">
          <a:xfrm>
            <a:off x="1510666" y="780962"/>
            <a:ext cx="1613221" cy="976431"/>
          </a:xfrm>
          <a:prstGeom prst="chevron">
            <a:avLst>
              <a:gd name="adj" fmla="val 42659"/>
            </a:avLst>
          </a:prstGeom>
          <a:solidFill>
            <a:schemeClr val="accent2">
              <a:lumMod val="20000"/>
              <a:lumOff val="80000"/>
            </a:schemeClr>
          </a:solidFill>
          <a:ln w="19050">
            <a:solidFill>
              <a:schemeClr val="accent2">
                <a:lumMod val="75000"/>
              </a:schemeClr>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to place</a:t>
            </a:r>
          </a:p>
        </p:txBody>
      </p:sp>
      <p:sp>
        <p:nvSpPr>
          <p:cNvPr id="17" name="AutoShape 7"/>
          <p:cNvSpPr>
            <a:spLocks noChangeArrowheads="1"/>
          </p:cNvSpPr>
          <p:nvPr/>
        </p:nvSpPr>
        <p:spPr bwMode="auto">
          <a:xfrm>
            <a:off x="2867988" y="780962"/>
            <a:ext cx="2928958" cy="976431"/>
          </a:xfrm>
          <a:prstGeom prst="chevron">
            <a:avLst>
              <a:gd name="adj" fmla="val 45139"/>
            </a:avLst>
          </a:prstGeom>
          <a:solidFill>
            <a:schemeClr val="bg1"/>
          </a:solidFill>
          <a:ln w="19050">
            <a:solidFill>
              <a:srgbClr val="333300"/>
            </a:solidFill>
            <a:miter lim="800000"/>
            <a:headEnd/>
            <a:tailEnd/>
          </a:ln>
          <a:effectLst/>
        </p:spPr>
        <p:txBody>
          <a:bodyPr anchor="ctr"/>
          <a:lstStyle/>
          <a:p>
            <a:pPr algn="ctr" eaLnBrk="1" hangingPunct="1"/>
            <a:r>
              <a:rPr lang="en-US" sz="1400" b="1" dirty="0">
                <a:solidFill>
                  <a:schemeClr val="tx1">
                    <a:lumMod val="95000"/>
                    <a:lumOff val="5000"/>
                  </a:schemeClr>
                </a:solidFill>
                <a:latin typeface="Times New Roman" pitchFamily="18" charset="0"/>
              </a:rPr>
              <a:t>Destination Experience</a:t>
            </a:r>
          </a:p>
        </p:txBody>
      </p:sp>
      <p:sp>
        <p:nvSpPr>
          <p:cNvPr id="18" name="AutoShape 8"/>
          <p:cNvSpPr>
            <a:spLocks noChangeArrowheads="1"/>
          </p:cNvSpPr>
          <p:nvPr/>
        </p:nvSpPr>
        <p:spPr bwMode="auto">
          <a:xfrm>
            <a:off x="5511194" y="780962"/>
            <a:ext cx="1637464"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back</a:t>
            </a:r>
          </a:p>
        </p:txBody>
      </p:sp>
      <p:sp>
        <p:nvSpPr>
          <p:cNvPr id="19" name="AutoShape 9"/>
          <p:cNvSpPr>
            <a:spLocks noChangeArrowheads="1"/>
          </p:cNvSpPr>
          <p:nvPr/>
        </p:nvSpPr>
        <p:spPr bwMode="auto">
          <a:xfrm>
            <a:off x="6888873" y="780962"/>
            <a:ext cx="2125786"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    Recollection</a:t>
            </a:r>
          </a:p>
        </p:txBody>
      </p:sp>
    </p:spTree>
    <p:extLst>
      <p:ext uri="{BB962C8B-B14F-4D97-AF65-F5344CB8AC3E}">
        <p14:creationId xmlns:p14="http://schemas.microsoft.com/office/powerpoint/2010/main" val="44588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02608"/>
          </a:xfrm>
        </p:spPr>
        <p:txBody>
          <a:bodyPr>
            <a:normAutofit fontScale="90000"/>
          </a:bodyPr>
          <a:lstStyle/>
          <a:p>
            <a:r>
              <a:rPr lang="en-US" b="1" dirty="0"/>
              <a:t>Domestic short break  tourists: DESTINATION EXPERIENCE</a:t>
            </a:r>
            <a:endParaRPr lang="en-US" dirty="0"/>
          </a:p>
        </p:txBody>
      </p:sp>
      <p:sp>
        <p:nvSpPr>
          <p:cNvPr id="5" name="Text Placeholder 4"/>
          <p:cNvSpPr>
            <a:spLocks noGrp="1"/>
          </p:cNvSpPr>
          <p:nvPr>
            <p:ph type="body" idx="1"/>
          </p:nvPr>
        </p:nvSpPr>
        <p:spPr>
          <a:xfrm>
            <a:off x="457200" y="1819477"/>
            <a:ext cx="4040188" cy="460075"/>
          </a:xfrm>
        </p:spPr>
        <p:txBody>
          <a:bodyPr/>
          <a:lstStyle/>
          <a:p>
            <a:pPr algn="ctr"/>
            <a:r>
              <a:rPr lang="en-US" dirty="0"/>
              <a:t>Ideal</a:t>
            </a:r>
          </a:p>
        </p:txBody>
      </p:sp>
      <p:sp>
        <p:nvSpPr>
          <p:cNvPr id="6" name="Content Placeholder 5"/>
          <p:cNvSpPr>
            <a:spLocks noGrp="1"/>
          </p:cNvSpPr>
          <p:nvPr>
            <p:ph sz="half" idx="2"/>
          </p:nvPr>
        </p:nvSpPr>
        <p:spPr>
          <a:xfrm>
            <a:off x="457200" y="2288746"/>
            <a:ext cx="4040188" cy="4354412"/>
          </a:xfrm>
        </p:spPr>
        <p:txBody>
          <a:bodyPr>
            <a:normAutofit/>
          </a:bodyPr>
          <a:lstStyle/>
          <a:p>
            <a:pPr marL="0" indent="0">
              <a:buNone/>
            </a:pPr>
            <a:r>
              <a:rPr lang="en-US" sz="1100" b="1" i="1" dirty="0"/>
              <a:t>How long do they stay?</a:t>
            </a:r>
          </a:p>
          <a:p>
            <a:r>
              <a:rPr lang="en-US" sz="1100" dirty="0"/>
              <a:t>They stay anywhere from 1 -10 nights</a:t>
            </a:r>
          </a:p>
          <a:p>
            <a:pPr marL="0" indent="0">
              <a:buNone/>
            </a:pPr>
            <a:r>
              <a:rPr lang="en-US" sz="1100" b="1" i="1" dirty="0"/>
              <a:t>Where do they stay (locations)?</a:t>
            </a:r>
          </a:p>
          <a:p>
            <a:r>
              <a:rPr lang="en-US" sz="1100" dirty="0"/>
              <a:t>They stay in destinations across the country. As domestic travelers they are more </a:t>
            </a:r>
            <a:r>
              <a:rPr lang="en-US" sz="1100" dirty="0" smtClean="0"/>
              <a:t>likely to be  </a:t>
            </a:r>
            <a:r>
              <a:rPr lang="en-US" sz="1100" dirty="0"/>
              <a:t>familiar</a:t>
            </a:r>
            <a:r>
              <a:rPr lang="en-US" sz="1100" dirty="0" smtClean="0"/>
              <a:t> with lesser-known </a:t>
            </a:r>
            <a:r>
              <a:rPr lang="en-US" sz="1100" dirty="0"/>
              <a:t>destinations</a:t>
            </a:r>
          </a:p>
          <a:p>
            <a:pPr marL="0" indent="0">
              <a:buNone/>
            </a:pPr>
            <a:r>
              <a:rPr lang="en-US" sz="1100" b="1" i="1" dirty="0"/>
              <a:t>What type of accommodations do they use?</a:t>
            </a:r>
          </a:p>
          <a:p>
            <a:r>
              <a:rPr lang="is-IS" sz="1100" dirty="0"/>
              <a:t>They have a choice of </a:t>
            </a:r>
            <a:r>
              <a:rPr lang="is-IS" sz="1100" dirty="0" smtClean="0"/>
              <a:t>accomodation </a:t>
            </a:r>
            <a:r>
              <a:rPr lang="is-IS" sz="1100" dirty="0"/>
              <a:t>ranging from camping</a:t>
            </a:r>
            <a:r>
              <a:rPr lang="is-IS" sz="1100" dirty="0" smtClean="0"/>
              <a:t> places </a:t>
            </a:r>
            <a:r>
              <a:rPr lang="is-IS" sz="1100" dirty="0"/>
              <a:t>and private homes to luxury </a:t>
            </a:r>
            <a:r>
              <a:rPr lang="is-IS" sz="1100" dirty="0" smtClean="0"/>
              <a:t>resorts</a:t>
            </a:r>
            <a:endParaRPr lang="en-US" sz="1100" dirty="0"/>
          </a:p>
        </p:txBody>
      </p:sp>
      <p:sp>
        <p:nvSpPr>
          <p:cNvPr id="7" name="Text Placeholder 6"/>
          <p:cNvSpPr>
            <a:spLocks noGrp="1"/>
          </p:cNvSpPr>
          <p:nvPr>
            <p:ph type="body" sz="quarter" idx="3"/>
          </p:nvPr>
        </p:nvSpPr>
        <p:spPr>
          <a:xfrm>
            <a:off x="4645025" y="1819478"/>
            <a:ext cx="4041775" cy="460075"/>
          </a:xfrm>
        </p:spPr>
        <p:txBody>
          <a:bodyPr/>
          <a:lstStyle/>
          <a:p>
            <a:pPr algn="ctr"/>
            <a:r>
              <a:rPr lang="en-US" dirty="0"/>
              <a:t>Current</a:t>
            </a:r>
          </a:p>
        </p:txBody>
      </p:sp>
      <p:sp>
        <p:nvSpPr>
          <p:cNvPr id="8" name="Content Placeholder 7"/>
          <p:cNvSpPr>
            <a:spLocks noGrp="1"/>
          </p:cNvSpPr>
          <p:nvPr>
            <p:ph sz="quarter" idx="4"/>
          </p:nvPr>
        </p:nvSpPr>
        <p:spPr>
          <a:xfrm>
            <a:off x="4645024" y="2274054"/>
            <a:ext cx="4041775" cy="4369104"/>
          </a:xfrm>
        </p:spPr>
        <p:txBody>
          <a:bodyPr>
            <a:noAutofit/>
          </a:bodyPr>
          <a:lstStyle/>
          <a:p>
            <a:pPr marL="0" indent="0">
              <a:buNone/>
            </a:pPr>
            <a:r>
              <a:rPr lang="en-GB" sz="1100" b="1" i="1" dirty="0"/>
              <a:t>How long do they stay?</a:t>
            </a:r>
            <a:endParaRPr lang="en-US" sz="1100" dirty="0"/>
          </a:p>
          <a:p>
            <a:pPr lvl="0"/>
            <a:r>
              <a:rPr lang="en-GB" sz="1100" dirty="0"/>
              <a:t>Length of stay varies by destination length of stay is highest in </a:t>
            </a:r>
            <a:r>
              <a:rPr lang="en-GB" sz="1100" dirty="0" err="1"/>
              <a:t>Dojran</a:t>
            </a:r>
            <a:r>
              <a:rPr lang="en-GB" sz="1100" dirty="0"/>
              <a:t> (4.5 nights)</a:t>
            </a:r>
            <a:r>
              <a:rPr lang="en-GB" sz="1100" dirty="0" smtClean="0"/>
              <a:t>.</a:t>
            </a:r>
            <a:r>
              <a:rPr lang="en-US" sz="1100" dirty="0" smtClean="0"/>
              <a:t> </a:t>
            </a:r>
            <a:r>
              <a:rPr lang="en-GB" sz="1100" dirty="0" smtClean="0"/>
              <a:t>Almost </a:t>
            </a:r>
            <a:r>
              <a:rPr lang="en-GB" sz="1100" dirty="0"/>
              <a:t>50% of all overnight stays take place during the months of July and August.</a:t>
            </a:r>
            <a:endParaRPr lang="en-US" sz="1100" dirty="0"/>
          </a:p>
          <a:p>
            <a:pPr marL="0" indent="0">
              <a:buNone/>
            </a:pPr>
            <a:r>
              <a:rPr lang="en-GB" sz="1100" b="1" i="1" dirty="0"/>
              <a:t>Where do they stay (locations)?</a:t>
            </a:r>
            <a:endParaRPr lang="en-US" sz="1100" dirty="0"/>
          </a:p>
          <a:p>
            <a:pPr lvl="0"/>
            <a:r>
              <a:rPr lang="en-GB" sz="1100" dirty="0" err="1"/>
              <a:t>Ohrid</a:t>
            </a:r>
            <a:r>
              <a:rPr lang="en-GB" sz="1100" dirty="0"/>
              <a:t> (37%); </a:t>
            </a:r>
            <a:r>
              <a:rPr lang="en-GB" sz="1100" dirty="0" err="1"/>
              <a:t>Dojran</a:t>
            </a:r>
            <a:r>
              <a:rPr lang="en-GB" sz="1100" dirty="0"/>
              <a:t> (16%) and </a:t>
            </a:r>
            <a:r>
              <a:rPr lang="en-GB" sz="1100" dirty="0" err="1"/>
              <a:t>Struga</a:t>
            </a:r>
            <a:r>
              <a:rPr lang="en-GB" sz="1100" dirty="0"/>
              <a:t> (14%) receive the highest number of domestic overnight stays. Overnight stays in </a:t>
            </a:r>
            <a:r>
              <a:rPr lang="en-GB" sz="1100" dirty="0" err="1"/>
              <a:t>Ohrid</a:t>
            </a:r>
            <a:r>
              <a:rPr lang="en-GB" sz="1100" dirty="0"/>
              <a:t> and </a:t>
            </a:r>
            <a:r>
              <a:rPr lang="en-GB" sz="1100" dirty="0" err="1"/>
              <a:t>Struga</a:t>
            </a:r>
            <a:r>
              <a:rPr lang="en-GB" sz="1100" dirty="0"/>
              <a:t> declined since 2010 while domestic overnight stays in </a:t>
            </a:r>
            <a:r>
              <a:rPr lang="en-GB" sz="1100" dirty="0" err="1"/>
              <a:t>Dojran</a:t>
            </a:r>
            <a:r>
              <a:rPr lang="en-GB" sz="1100" dirty="0"/>
              <a:t> increased. Other popular destination in the western region such as </a:t>
            </a:r>
            <a:r>
              <a:rPr lang="en-GB" sz="1100" dirty="0" err="1"/>
              <a:t>Krushevo</a:t>
            </a:r>
            <a:r>
              <a:rPr lang="en-GB" sz="1100" dirty="0"/>
              <a:t>, Bitola and </a:t>
            </a:r>
            <a:r>
              <a:rPr lang="en-GB" sz="1100" dirty="0" err="1"/>
              <a:t>Mavrovo</a:t>
            </a:r>
            <a:r>
              <a:rPr lang="en-GB" sz="1100" dirty="0"/>
              <a:t> also registered decline in overnight stays since 2010. </a:t>
            </a:r>
            <a:endParaRPr lang="en-US" sz="1100" dirty="0"/>
          </a:p>
          <a:p>
            <a:pPr marL="0" indent="0">
              <a:buNone/>
            </a:pPr>
            <a:r>
              <a:rPr lang="en-GB" sz="1100" b="1" i="1" dirty="0"/>
              <a:t>What type of accommodations do they use?</a:t>
            </a:r>
            <a:endParaRPr lang="en-US" sz="1100" dirty="0"/>
          </a:p>
          <a:p>
            <a:pPr lvl="0"/>
            <a:r>
              <a:rPr lang="en-GB" sz="1100" dirty="0"/>
              <a:t>Rental houses and apartments is the most popular type of accommodation for domestic tourists generating 54% of all overnights stays. This type of accommodation is especially popular around Lake </a:t>
            </a:r>
            <a:r>
              <a:rPr lang="en-GB" sz="1100" dirty="0" err="1"/>
              <a:t>Ohrid</a:t>
            </a:r>
            <a:r>
              <a:rPr lang="en-GB" sz="1100" dirty="0"/>
              <a:t> and Lake </a:t>
            </a:r>
            <a:r>
              <a:rPr lang="en-GB" sz="1100" dirty="0" err="1"/>
              <a:t>Dojran</a:t>
            </a:r>
            <a:endParaRPr lang="en-US" sz="1100" dirty="0"/>
          </a:p>
          <a:p>
            <a:pPr lvl="0"/>
            <a:r>
              <a:rPr lang="en-GB" sz="1100" dirty="0"/>
              <a:t>About 20% of all domestic overnight stays are in hotels</a:t>
            </a:r>
            <a:endParaRPr lang="en-US" sz="1100" dirty="0"/>
          </a:p>
          <a:p>
            <a:pPr lvl="0"/>
            <a:r>
              <a:rPr lang="en-GB" sz="1100" dirty="0"/>
              <a:t>Just over 14% of all overnight stays in is spa accommodation. This type of accommodation is primarily visited by elderly Macedonians for health related purposes.</a:t>
            </a:r>
            <a:endParaRPr lang="en-US" sz="1100" dirty="0"/>
          </a:p>
          <a:p>
            <a:pPr lvl="0"/>
            <a:r>
              <a:rPr lang="en-GB" sz="1100" dirty="0"/>
              <a:t>Other types of accommodation are children and youth facilities (4%); Workers vacations facilities (3%) and camps (1%</a:t>
            </a:r>
            <a:r>
              <a:rPr lang="en-GB" sz="1100" dirty="0" smtClean="0"/>
              <a:t>)</a:t>
            </a:r>
            <a:endParaRPr lang="en-US" sz="1100" dirty="0"/>
          </a:p>
        </p:txBody>
      </p:sp>
      <p:sp>
        <p:nvSpPr>
          <p:cNvPr id="9" name="AutoShape 5"/>
          <p:cNvSpPr>
            <a:spLocks noChangeArrowheads="1"/>
          </p:cNvSpPr>
          <p:nvPr/>
        </p:nvSpPr>
        <p:spPr bwMode="auto">
          <a:xfrm>
            <a:off x="367658" y="780962"/>
            <a:ext cx="1414014" cy="976431"/>
          </a:xfrm>
          <a:prstGeom prst="homePlate">
            <a:avLst>
              <a:gd name="adj" fmla="val 4012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Anticipation</a:t>
            </a:r>
          </a:p>
        </p:txBody>
      </p:sp>
      <p:sp>
        <p:nvSpPr>
          <p:cNvPr id="10" name="AutoShape 6"/>
          <p:cNvSpPr>
            <a:spLocks noChangeArrowheads="1"/>
          </p:cNvSpPr>
          <p:nvPr/>
        </p:nvSpPr>
        <p:spPr bwMode="auto">
          <a:xfrm>
            <a:off x="1510666" y="780962"/>
            <a:ext cx="1613221" cy="976431"/>
          </a:xfrm>
          <a:prstGeom prst="chevron">
            <a:avLst>
              <a:gd name="adj" fmla="val 4265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to place</a:t>
            </a:r>
          </a:p>
        </p:txBody>
      </p:sp>
      <p:sp>
        <p:nvSpPr>
          <p:cNvPr id="11" name="AutoShape 7"/>
          <p:cNvSpPr>
            <a:spLocks noChangeArrowheads="1"/>
          </p:cNvSpPr>
          <p:nvPr/>
        </p:nvSpPr>
        <p:spPr bwMode="auto">
          <a:xfrm>
            <a:off x="2867988" y="780962"/>
            <a:ext cx="2928958" cy="976431"/>
          </a:xfrm>
          <a:prstGeom prst="chevron">
            <a:avLst>
              <a:gd name="adj" fmla="val 45139"/>
            </a:avLst>
          </a:prstGeom>
          <a:solidFill>
            <a:schemeClr val="accent2">
              <a:lumMod val="20000"/>
              <a:lumOff val="80000"/>
            </a:schemeClr>
          </a:solidFill>
          <a:ln w="19050">
            <a:solidFill>
              <a:schemeClr val="accent2">
                <a:lumMod val="50000"/>
              </a:schemeClr>
            </a:solidFill>
            <a:miter lim="800000"/>
            <a:headEnd/>
            <a:tailEnd/>
          </a:ln>
          <a:effectLst/>
        </p:spPr>
        <p:txBody>
          <a:bodyPr anchor="ctr"/>
          <a:lstStyle/>
          <a:p>
            <a:pPr algn="ctr" eaLnBrk="1" hangingPunct="1"/>
            <a:r>
              <a:rPr lang="en-US" sz="1400" b="1" dirty="0">
                <a:solidFill>
                  <a:schemeClr val="tx1">
                    <a:lumMod val="95000"/>
                    <a:lumOff val="5000"/>
                  </a:schemeClr>
                </a:solidFill>
                <a:latin typeface="Times New Roman" pitchFamily="18" charset="0"/>
              </a:rPr>
              <a:t>Destination Experience</a:t>
            </a:r>
          </a:p>
        </p:txBody>
      </p:sp>
      <p:sp>
        <p:nvSpPr>
          <p:cNvPr id="12" name="AutoShape 8"/>
          <p:cNvSpPr>
            <a:spLocks noChangeArrowheads="1"/>
          </p:cNvSpPr>
          <p:nvPr/>
        </p:nvSpPr>
        <p:spPr bwMode="auto">
          <a:xfrm>
            <a:off x="5511194" y="780962"/>
            <a:ext cx="1637464"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back</a:t>
            </a:r>
          </a:p>
        </p:txBody>
      </p:sp>
      <p:sp>
        <p:nvSpPr>
          <p:cNvPr id="13" name="AutoShape 9"/>
          <p:cNvSpPr>
            <a:spLocks noChangeArrowheads="1"/>
          </p:cNvSpPr>
          <p:nvPr/>
        </p:nvSpPr>
        <p:spPr bwMode="auto">
          <a:xfrm>
            <a:off x="6888873" y="780962"/>
            <a:ext cx="2125786"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    Recollection</a:t>
            </a:r>
          </a:p>
        </p:txBody>
      </p:sp>
    </p:spTree>
    <p:extLst>
      <p:ext uri="{BB962C8B-B14F-4D97-AF65-F5344CB8AC3E}">
        <p14:creationId xmlns:p14="http://schemas.microsoft.com/office/powerpoint/2010/main" val="2207412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02608"/>
          </a:xfrm>
        </p:spPr>
        <p:txBody>
          <a:bodyPr>
            <a:normAutofit fontScale="90000"/>
          </a:bodyPr>
          <a:lstStyle/>
          <a:p>
            <a:r>
              <a:rPr lang="en-US" b="1" dirty="0"/>
              <a:t>Domestic short break  tourists: DESTINATION EXPERIENCE</a:t>
            </a:r>
            <a:endParaRPr lang="en-US" dirty="0"/>
          </a:p>
        </p:txBody>
      </p:sp>
      <p:sp>
        <p:nvSpPr>
          <p:cNvPr id="5" name="Text Placeholder 4"/>
          <p:cNvSpPr>
            <a:spLocks noGrp="1"/>
          </p:cNvSpPr>
          <p:nvPr>
            <p:ph type="body" idx="1"/>
          </p:nvPr>
        </p:nvSpPr>
        <p:spPr>
          <a:xfrm>
            <a:off x="457200" y="1819477"/>
            <a:ext cx="4040188" cy="460075"/>
          </a:xfrm>
        </p:spPr>
        <p:txBody>
          <a:bodyPr/>
          <a:lstStyle/>
          <a:p>
            <a:pPr algn="ctr"/>
            <a:r>
              <a:rPr lang="en-US" dirty="0"/>
              <a:t>Ideal</a:t>
            </a:r>
          </a:p>
        </p:txBody>
      </p:sp>
      <p:sp>
        <p:nvSpPr>
          <p:cNvPr id="6" name="Content Placeholder 5"/>
          <p:cNvSpPr>
            <a:spLocks noGrp="1"/>
          </p:cNvSpPr>
          <p:nvPr>
            <p:ph sz="half" idx="2"/>
          </p:nvPr>
        </p:nvSpPr>
        <p:spPr>
          <a:xfrm>
            <a:off x="457200" y="2288746"/>
            <a:ext cx="4040188" cy="4354412"/>
          </a:xfrm>
        </p:spPr>
        <p:txBody>
          <a:bodyPr>
            <a:normAutofit fontScale="92500"/>
          </a:bodyPr>
          <a:lstStyle/>
          <a:p>
            <a:pPr marL="0" indent="0">
              <a:buNone/>
            </a:pPr>
            <a:r>
              <a:rPr lang="en-US" sz="1200" b="1" i="1" dirty="0" smtClean="0"/>
              <a:t>How do they move around?</a:t>
            </a:r>
          </a:p>
          <a:p>
            <a:r>
              <a:rPr lang="is-IS" sz="1200" dirty="0" smtClean="0"/>
              <a:t>They drive their own car, rent a car or use public transportation or bike</a:t>
            </a:r>
            <a:endParaRPr lang="en-US" sz="1200" dirty="0" smtClean="0"/>
          </a:p>
          <a:p>
            <a:pPr marL="0" indent="0">
              <a:buNone/>
            </a:pPr>
            <a:endParaRPr lang="en-US" sz="1200" b="1" i="1" dirty="0" smtClean="0"/>
          </a:p>
          <a:p>
            <a:pPr marL="0" indent="0">
              <a:buNone/>
            </a:pPr>
            <a:r>
              <a:rPr lang="en-US" sz="1200" b="1" i="1" dirty="0" smtClean="0"/>
              <a:t>What </a:t>
            </a:r>
            <a:r>
              <a:rPr lang="en-US" sz="1200" b="1" i="1" dirty="0"/>
              <a:t>activities do they engage in?  </a:t>
            </a:r>
          </a:p>
          <a:p>
            <a:r>
              <a:rPr lang="is-IS" sz="1200" dirty="0"/>
              <a:t>They prepare a </a:t>
            </a:r>
            <a:r>
              <a:rPr lang="is-IS" sz="1200" dirty="0" smtClean="0"/>
              <a:t>meal </a:t>
            </a:r>
            <a:r>
              <a:rPr lang="is-IS" sz="1200" dirty="0"/>
              <a:t>with </a:t>
            </a:r>
            <a:r>
              <a:rPr lang="is-IS" sz="1200" dirty="0" smtClean="0"/>
              <a:t>friends </a:t>
            </a:r>
            <a:r>
              <a:rPr lang="is-IS" sz="1200" dirty="0"/>
              <a:t>and family at their place of accomodation or at a picknic site</a:t>
            </a:r>
          </a:p>
          <a:p>
            <a:r>
              <a:rPr lang="is-IS" sz="1200" dirty="0"/>
              <a:t>They eat in restaurants</a:t>
            </a:r>
          </a:p>
          <a:p>
            <a:r>
              <a:rPr lang="is-IS" sz="1200" dirty="0"/>
              <a:t>They visit natural and cultural sites.</a:t>
            </a:r>
          </a:p>
          <a:p>
            <a:r>
              <a:rPr lang="is-IS" sz="1200" dirty="0"/>
              <a:t>They would</a:t>
            </a:r>
            <a:r>
              <a:rPr lang="is-IS" sz="1200" dirty="0" smtClean="0"/>
              <a:t> engage </a:t>
            </a:r>
            <a:r>
              <a:rPr lang="is-IS" sz="1200" dirty="0"/>
              <a:t>in light acttivites such as hiking or biking.</a:t>
            </a:r>
          </a:p>
          <a:p>
            <a:r>
              <a:rPr lang="is-IS" sz="1200" dirty="0"/>
              <a:t>Relaxing at modern spa facilities</a:t>
            </a:r>
          </a:p>
          <a:p>
            <a:pPr marL="0" indent="0">
              <a:buNone/>
            </a:pPr>
            <a:r>
              <a:rPr lang="en-US" sz="1200" b="1" i="1" dirty="0"/>
              <a:t>What attractions do they visit?</a:t>
            </a:r>
          </a:p>
          <a:p>
            <a:r>
              <a:rPr lang="is-IS" sz="1200" dirty="0"/>
              <a:t>Families that travel with children engage in child-friendly fun and educational activities</a:t>
            </a:r>
          </a:p>
          <a:p>
            <a:r>
              <a:rPr lang="is-IS" sz="1200" dirty="0"/>
              <a:t>Natural sites such as waterfalls or natural parks</a:t>
            </a:r>
          </a:p>
          <a:p>
            <a:r>
              <a:rPr lang="is-IS" sz="1200" dirty="0"/>
              <a:t>Cultural sites such as </a:t>
            </a:r>
            <a:r>
              <a:rPr lang="is-IS" sz="1200" dirty="0" smtClean="0"/>
              <a:t>monasteries </a:t>
            </a:r>
            <a:r>
              <a:rPr lang="is-IS" sz="1200" dirty="0"/>
              <a:t>and  town centers.</a:t>
            </a:r>
            <a:endParaRPr lang="en-US" sz="1200" dirty="0" smtClean="0"/>
          </a:p>
          <a:p>
            <a:pPr marL="0" indent="0">
              <a:buNone/>
            </a:pPr>
            <a:r>
              <a:rPr lang="en-US" sz="1200" b="1" i="1" dirty="0" smtClean="0"/>
              <a:t>Where </a:t>
            </a:r>
            <a:r>
              <a:rPr lang="en-US" sz="1200" b="1" i="1" dirty="0"/>
              <a:t>and what do they eat (package or not)?</a:t>
            </a:r>
          </a:p>
          <a:p>
            <a:r>
              <a:rPr lang="en-US" sz="1200" dirty="0"/>
              <a:t>They would have the flexibility to book accommodation which would provide them with the opportunity to prepare their</a:t>
            </a:r>
            <a:r>
              <a:rPr lang="en-US" sz="1200" dirty="0" smtClean="0"/>
              <a:t> own </a:t>
            </a:r>
            <a:r>
              <a:rPr lang="en-US" sz="1200" dirty="0"/>
              <a:t>meals, book</a:t>
            </a:r>
            <a:r>
              <a:rPr lang="en-US" sz="1200" dirty="0" smtClean="0"/>
              <a:t> a hotel </a:t>
            </a:r>
            <a:r>
              <a:rPr lang="en-US" sz="1200" dirty="0"/>
              <a:t>room only or buy a package which includes either breakfast only, half board or full board. </a:t>
            </a:r>
            <a:endParaRPr lang="en-US" sz="1200" dirty="0" smtClean="0"/>
          </a:p>
          <a:p>
            <a:pPr>
              <a:buNone/>
            </a:pPr>
            <a:endParaRPr lang="en-US" sz="1189" dirty="0" smtClean="0"/>
          </a:p>
        </p:txBody>
      </p:sp>
      <p:sp>
        <p:nvSpPr>
          <p:cNvPr id="7" name="Text Placeholder 6"/>
          <p:cNvSpPr>
            <a:spLocks noGrp="1"/>
          </p:cNvSpPr>
          <p:nvPr>
            <p:ph type="body" sz="quarter" idx="3"/>
          </p:nvPr>
        </p:nvSpPr>
        <p:spPr>
          <a:xfrm>
            <a:off x="4645025" y="1819478"/>
            <a:ext cx="4041775" cy="460075"/>
          </a:xfrm>
        </p:spPr>
        <p:txBody>
          <a:bodyPr/>
          <a:lstStyle/>
          <a:p>
            <a:pPr algn="ctr"/>
            <a:r>
              <a:rPr lang="en-US" dirty="0"/>
              <a:t>Current</a:t>
            </a:r>
          </a:p>
        </p:txBody>
      </p:sp>
      <p:sp>
        <p:nvSpPr>
          <p:cNvPr id="8" name="Content Placeholder 7"/>
          <p:cNvSpPr>
            <a:spLocks noGrp="1"/>
          </p:cNvSpPr>
          <p:nvPr>
            <p:ph sz="quarter" idx="4"/>
          </p:nvPr>
        </p:nvSpPr>
        <p:spPr>
          <a:xfrm>
            <a:off x="4645024" y="2274053"/>
            <a:ext cx="4041775" cy="4583947"/>
          </a:xfrm>
        </p:spPr>
        <p:txBody>
          <a:bodyPr>
            <a:normAutofit fontScale="62500" lnSpcReduction="20000"/>
          </a:bodyPr>
          <a:lstStyle/>
          <a:p>
            <a:pPr marL="0" indent="0">
              <a:buNone/>
            </a:pPr>
            <a:r>
              <a:rPr lang="en-GB" b="1" i="1" dirty="0" smtClean="0"/>
              <a:t>How do they move around?</a:t>
            </a:r>
            <a:endParaRPr lang="en-US" dirty="0" smtClean="0"/>
          </a:p>
          <a:p>
            <a:pPr lvl="0"/>
            <a:r>
              <a:rPr lang="en-GB" dirty="0" smtClean="0"/>
              <a:t>Domestic tourists use a car to drive around. </a:t>
            </a:r>
            <a:endParaRPr lang="en-US" dirty="0" smtClean="0"/>
          </a:p>
          <a:p>
            <a:pPr marL="0" indent="0">
              <a:buNone/>
            </a:pPr>
            <a:endParaRPr lang="en-GB" b="1" i="1" dirty="0" smtClean="0"/>
          </a:p>
          <a:p>
            <a:pPr marL="0" indent="0">
              <a:buNone/>
            </a:pPr>
            <a:r>
              <a:rPr lang="en-GB" b="1" i="1" dirty="0" smtClean="0"/>
              <a:t>What </a:t>
            </a:r>
            <a:r>
              <a:rPr lang="en-GB" b="1" i="1" dirty="0"/>
              <a:t>activities do they engage </a:t>
            </a:r>
            <a:r>
              <a:rPr lang="en-GB" b="1" i="1" dirty="0" smtClean="0"/>
              <a:t>in?</a:t>
            </a:r>
            <a:endParaRPr lang="en-US" dirty="0" smtClean="0"/>
          </a:p>
          <a:p>
            <a:pPr lvl="0"/>
            <a:r>
              <a:rPr lang="en-US" dirty="0">
                <a:solidFill>
                  <a:srgbClr val="000000"/>
                </a:solidFill>
              </a:rPr>
              <a:t>Visit the natural and cultural monuments, preparing their own food or having a meal in restaurants, visiting of religious and cultural places (churches, mosques, monasteries, museums, exhibitions</a:t>
            </a:r>
            <a:r>
              <a:rPr lang="mk-MK" dirty="0">
                <a:solidFill>
                  <a:srgbClr val="000000"/>
                </a:solidFill>
              </a:rPr>
              <a:t>, </a:t>
            </a:r>
            <a:r>
              <a:rPr lang="en-US" dirty="0">
                <a:solidFill>
                  <a:srgbClr val="000000"/>
                </a:solidFill>
              </a:rPr>
              <a:t>ethno rooms </a:t>
            </a:r>
            <a:r>
              <a:rPr lang="en-US" dirty="0" err="1">
                <a:solidFill>
                  <a:srgbClr val="000000"/>
                </a:solidFill>
              </a:rPr>
              <a:t>etc</a:t>
            </a:r>
            <a:r>
              <a:rPr lang="mk-MK" dirty="0">
                <a:solidFill>
                  <a:srgbClr val="000000"/>
                </a:solidFill>
              </a:rPr>
              <a:t>.</a:t>
            </a:r>
            <a:r>
              <a:rPr lang="en-US" dirty="0">
                <a:solidFill>
                  <a:srgbClr val="000000"/>
                </a:solidFill>
              </a:rPr>
              <a:t>), boat </a:t>
            </a:r>
            <a:r>
              <a:rPr lang="en-US" dirty="0" smtClean="0">
                <a:solidFill>
                  <a:srgbClr val="000000"/>
                </a:solidFill>
              </a:rPr>
              <a:t>rides, </a:t>
            </a:r>
            <a:r>
              <a:rPr lang="en-US" dirty="0">
                <a:solidFill>
                  <a:srgbClr val="000000"/>
                </a:solidFill>
              </a:rPr>
              <a:t>visiting religious and cultural events (traditional dances, concerts and music festivals, religious celebrations)</a:t>
            </a:r>
          </a:p>
          <a:p>
            <a:pPr marL="0" indent="0">
              <a:buNone/>
            </a:pPr>
            <a:r>
              <a:rPr lang="en-GB" b="1" i="1" dirty="0"/>
              <a:t>What attractions do they visit?</a:t>
            </a:r>
            <a:endParaRPr lang="en-US" dirty="0"/>
          </a:p>
          <a:p>
            <a:pPr lvl="0"/>
            <a:r>
              <a:rPr lang="en-GB" dirty="0"/>
              <a:t>While passive relaxation is still the main motivator, hotels and tour operators have indicated a recent increase in interest to visit attractions such as waterfalls and other sites of cultural or natural interest </a:t>
            </a:r>
            <a:endParaRPr lang="en-US" dirty="0"/>
          </a:p>
          <a:p>
            <a:pPr lvl="0"/>
            <a:r>
              <a:rPr lang="en-GB" dirty="0"/>
              <a:t>The main lakes in Macedonia; Lake </a:t>
            </a:r>
            <a:r>
              <a:rPr lang="en-GB" dirty="0" err="1"/>
              <a:t>Ohrid</a:t>
            </a:r>
            <a:r>
              <a:rPr lang="en-GB" dirty="0"/>
              <a:t> and Lake </a:t>
            </a:r>
            <a:r>
              <a:rPr lang="en-GB" dirty="0" err="1"/>
              <a:t>Dojran</a:t>
            </a:r>
            <a:r>
              <a:rPr lang="en-GB" dirty="0"/>
              <a:t> </a:t>
            </a:r>
            <a:r>
              <a:rPr lang="en-GB" dirty="0" smtClean="0"/>
              <a:t>are </a:t>
            </a:r>
            <a:r>
              <a:rPr lang="en-GB" dirty="0"/>
              <a:t>important attractions</a:t>
            </a:r>
            <a:endParaRPr lang="en-US" dirty="0"/>
          </a:p>
          <a:p>
            <a:pPr marL="0" indent="0">
              <a:buNone/>
            </a:pPr>
            <a:r>
              <a:rPr lang="en-GB" b="1" i="1" dirty="0"/>
              <a:t>Where and what do they eat (package or not)?</a:t>
            </a:r>
            <a:endParaRPr lang="en-US" dirty="0"/>
          </a:p>
          <a:p>
            <a:pPr lvl="0"/>
            <a:r>
              <a:rPr lang="en-GB" dirty="0"/>
              <a:t>Enjoying good food with friends and family is one of the priority activities for Macedonians during their trip. </a:t>
            </a:r>
            <a:endParaRPr lang="en-US" dirty="0"/>
          </a:p>
          <a:p>
            <a:pPr lvl="0"/>
            <a:r>
              <a:rPr lang="en-GB" dirty="0"/>
              <a:t>The option to barbeque or</a:t>
            </a:r>
            <a:r>
              <a:rPr lang="en-GB" dirty="0" smtClean="0"/>
              <a:t> to cook </a:t>
            </a:r>
            <a:r>
              <a:rPr lang="en-GB" dirty="0"/>
              <a:t>is a main driver for domestic tourists to stay in a house or other type of </a:t>
            </a:r>
            <a:r>
              <a:rPr lang="en-GB" dirty="0" smtClean="0"/>
              <a:t>accommodation</a:t>
            </a:r>
            <a:endParaRPr lang="en-US" dirty="0" smtClean="0"/>
          </a:p>
          <a:p>
            <a:pPr lvl="0"/>
            <a:r>
              <a:rPr lang="en-GB" dirty="0"/>
              <a:t>If they do not prepare their own meals, they would like to eat a meal</a:t>
            </a:r>
            <a:r>
              <a:rPr lang="en-GB" dirty="0" smtClean="0"/>
              <a:t> at </a:t>
            </a:r>
            <a:r>
              <a:rPr lang="en-GB" dirty="0"/>
              <a:t>a nice restaurant. They like to eat local dishes and enjoy the meal at their leisure.</a:t>
            </a:r>
            <a:r>
              <a:rPr lang="en-GB" dirty="0" smtClean="0"/>
              <a:t> </a:t>
            </a:r>
            <a:endParaRPr lang="en-US" dirty="0"/>
          </a:p>
        </p:txBody>
      </p:sp>
      <p:sp>
        <p:nvSpPr>
          <p:cNvPr id="9" name="AutoShape 5"/>
          <p:cNvSpPr>
            <a:spLocks noChangeArrowheads="1"/>
          </p:cNvSpPr>
          <p:nvPr/>
        </p:nvSpPr>
        <p:spPr bwMode="auto">
          <a:xfrm>
            <a:off x="367658" y="780962"/>
            <a:ext cx="1414014" cy="976431"/>
          </a:xfrm>
          <a:prstGeom prst="homePlate">
            <a:avLst>
              <a:gd name="adj" fmla="val 4012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Anticipation</a:t>
            </a:r>
          </a:p>
        </p:txBody>
      </p:sp>
      <p:sp>
        <p:nvSpPr>
          <p:cNvPr id="10" name="AutoShape 6"/>
          <p:cNvSpPr>
            <a:spLocks noChangeArrowheads="1"/>
          </p:cNvSpPr>
          <p:nvPr/>
        </p:nvSpPr>
        <p:spPr bwMode="auto">
          <a:xfrm>
            <a:off x="1510666" y="780962"/>
            <a:ext cx="1613221" cy="976431"/>
          </a:xfrm>
          <a:prstGeom prst="chevron">
            <a:avLst>
              <a:gd name="adj" fmla="val 4265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to place</a:t>
            </a:r>
          </a:p>
        </p:txBody>
      </p:sp>
      <p:sp>
        <p:nvSpPr>
          <p:cNvPr id="11" name="AutoShape 7"/>
          <p:cNvSpPr>
            <a:spLocks noChangeArrowheads="1"/>
          </p:cNvSpPr>
          <p:nvPr/>
        </p:nvSpPr>
        <p:spPr bwMode="auto">
          <a:xfrm>
            <a:off x="2867988" y="780962"/>
            <a:ext cx="2928958" cy="976431"/>
          </a:xfrm>
          <a:prstGeom prst="chevron">
            <a:avLst>
              <a:gd name="adj" fmla="val 45139"/>
            </a:avLst>
          </a:prstGeom>
          <a:solidFill>
            <a:schemeClr val="accent2">
              <a:lumMod val="20000"/>
              <a:lumOff val="80000"/>
            </a:schemeClr>
          </a:solidFill>
          <a:ln w="19050">
            <a:solidFill>
              <a:schemeClr val="accent2">
                <a:lumMod val="50000"/>
              </a:schemeClr>
            </a:solidFill>
            <a:miter lim="800000"/>
            <a:headEnd/>
            <a:tailEnd/>
          </a:ln>
          <a:effectLst/>
        </p:spPr>
        <p:txBody>
          <a:bodyPr anchor="ctr"/>
          <a:lstStyle/>
          <a:p>
            <a:pPr algn="ctr" eaLnBrk="1" hangingPunct="1"/>
            <a:r>
              <a:rPr lang="en-US" sz="1400" b="1" dirty="0">
                <a:solidFill>
                  <a:schemeClr val="tx1">
                    <a:lumMod val="95000"/>
                    <a:lumOff val="5000"/>
                  </a:schemeClr>
                </a:solidFill>
                <a:latin typeface="Times New Roman" pitchFamily="18" charset="0"/>
              </a:rPr>
              <a:t>Destination Experience</a:t>
            </a:r>
          </a:p>
        </p:txBody>
      </p:sp>
      <p:sp>
        <p:nvSpPr>
          <p:cNvPr id="12" name="AutoShape 8"/>
          <p:cNvSpPr>
            <a:spLocks noChangeArrowheads="1"/>
          </p:cNvSpPr>
          <p:nvPr/>
        </p:nvSpPr>
        <p:spPr bwMode="auto">
          <a:xfrm>
            <a:off x="5511194" y="780962"/>
            <a:ext cx="1637464"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back</a:t>
            </a:r>
          </a:p>
        </p:txBody>
      </p:sp>
      <p:sp>
        <p:nvSpPr>
          <p:cNvPr id="13" name="AutoShape 9"/>
          <p:cNvSpPr>
            <a:spLocks noChangeArrowheads="1"/>
          </p:cNvSpPr>
          <p:nvPr/>
        </p:nvSpPr>
        <p:spPr bwMode="auto">
          <a:xfrm>
            <a:off x="6888873" y="780962"/>
            <a:ext cx="2125786"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    Recollection</a:t>
            </a:r>
          </a:p>
        </p:txBody>
      </p:sp>
    </p:spTree>
    <p:extLst>
      <p:ext uri="{BB962C8B-B14F-4D97-AF65-F5344CB8AC3E}">
        <p14:creationId xmlns:p14="http://schemas.microsoft.com/office/powerpoint/2010/main" val="2207412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02608"/>
          </a:xfrm>
        </p:spPr>
        <p:txBody>
          <a:bodyPr>
            <a:normAutofit fontScale="90000"/>
          </a:bodyPr>
          <a:lstStyle/>
          <a:p>
            <a:r>
              <a:rPr lang="en-US" b="1" dirty="0"/>
              <a:t>Domestic short break  tourists: DESTINATION EXPERIENCE</a:t>
            </a:r>
            <a:endParaRPr lang="en-US" dirty="0"/>
          </a:p>
        </p:txBody>
      </p:sp>
      <p:sp>
        <p:nvSpPr>
          <p:cNvPr id="5" name="Text Placeholder 4"/>
          <p:cNvSpPr>
            <a:spLocks noGrp="1"/>
          </p:cNvSpPr>
          <p:nvPr>
            <p:ph type="body" idx="1"/>
          </p:nvPr>
        </p:nvSpPr>
        <p:spPr>
          <a:xfrm>
            <a:off x="457200" y="1819477"/>
            <a:ext cx="4040188" cy="460075"/>
          </a:xfrm>
        </p:spPr>
        <p:txBody>
          <a:bodyPr/>
          <a:lstStyle/>
          <a:p>
            <a:pPr algn="ctr"/>
            <a:r>
              <a:rPr lang="en-US" dirty="0"/>
              <a:t>Ideal</a:t>
            </a:r>
          </a:p>
        </p:txBody>
      </p:sp>
      <p:sp>
        <p:nvSpPr>
          <p:cNvPr id="6" name="Content Placeholder 5"/>
          <p:cNvSpPr>
            <a:spLocks noGrp="1"/>
          </p:cNvSpPr>
          <p:nvPr>
            <p:ph sz="half" idx="2"/>
          </p:nvPr>
        </p:nvSpPr>
        <p:spPr>
          <a:xfrm>
            <a:off x="457200" y="2288746"/>
            <a:ext cx="4040188" cy="4354412"/>
          </a:xfrm>
        </p:spPr>
        <p:txBody>
          <a:bodyPr>
            <a:normAutofit/>
          </a:bodyPr>
          <a:lstStyle/>
          <a:p>
            <a:pPr marL="0" indent="0">
              <a:buNone/>
            </a:pPr>
            <a:r>
              <a:rPr lang="en-US" sz="1200" b="1" i="1" dirty="0" smtClean="0"/>
              <a:t>Are </a:t>
            </a:r>
            <a:r>
              <a:rPr lang="en-US" sz="1200" b="1" i="1" dirty="0"/>
              <a:t>they guided/ unguided and independent/ group?</a:t>
            </a:r>
          </a:p>
          <a:p>
            <a:r>
              <a:rPr lang="is-IS" sz="1200" dirty="0"/>
              <a:t>Domestic </a:t>
            </a:r>
            <a:r>
              <a:rPr lang="is-IS" sz="1200" dirty="0" smtClean="0"/>
              <a:t>travelers have </a:t>
            </a:r>
            <a:r>
              <a:rPr lang="is-IS" sz="1200" dirty="0"/>
              <a:t>a choice in travel with or without a guide or as a group or individually</a:t>
            </a:r>
            <a:endParaRPr lang="en-US" sz="1200" dirty="0" smtClean="0"/>
          </a:p>
          <a:p>
            <a:pPr marL="0" indent="0">
              <a:buNone/>
            </a:pPr>
            <a:endParaRPr lang="en-US" sz="1200" b="1" i="1" dirty="0" smtClean="0"/>
          </a:p>
          <a:p>
            <a:pPr marL="0" indent="0">
              <a:buNone/>
            </a:pPr>
            <a:r>
              <a:rPr lang="en-US" sz="1200" b="1" i="1" dirty="0" smtClean="0"/>
              <a:t>How </a:t>
            </a:r>
            <a:r>
              <a:rPr lang="en-US" sz="1200" b="1" i="1" dirty="0"/>
              <a:t>much do they spend</a:t>
            </a:r>
            <a:r>
              <a:rPr lang="en-US" sz="1200" b="1" i="1" dirty="0" smtClean="0"/>
              <a:t>?</a:t>
            </a:r>
          </a:p>
          <a:p>
            <a:r>
              <a:rPr lang="en-US" sz="1189" dirty="0" smtClean="0"/>
              <a:t>They would have to opportunity to spend if they wanted to. Many Macedonians like to take traveling as an opportunity to buy authentic, local products (food or non-food) that they can gift to their friends and family back home</a:t>
            </a:r>
          </a:p>
          <a:p>
            <a:endParaRPr lang="en-US" sz="1189" dirty="0" smtClean="0"/>
          </a:p>
        </p:txBody>
      </p:sp>
      <p:sp>
        <p:nvSpPr>
          <p:cNvPr id="7" name="Text Placeholder 6"/>
          <p:cNvSpPr>
            <a:spLocks noGrp="1"/>
          </p:cNvSpPr>
          <p:nvPr>
            <p:ph type="body" sz="quarter" idx="3"/>
          </p:nvPr>
        </p:nvSpPr>
        <p:spPr>
          <a:xfrm>
            <a:off x="4645025" y="1819478"/>
            <a:ext cx="4041775" cy="460075"/>
          </a:xfrm>
        </p:spPr>
        <p:txBody>
          <a:bodyPr/>
          <a:lstStyle/>
          <a:p>
            <a:pPr algn="ctr"/>
            <a:r>
              <a:rPr lang="en-US" dirty="0"/>
              <a:t>Current</a:t>
            </a:r>
          </a:p>
        </p:txBody>
      </p:sp>
      <p:sp>
        <p:nvSpPr>
          <p:cNvPr id="8" name="Content Placeholder 7"/>
          <p:cNvSpPr>
            <a:spLocks noGrp="1"/>
          </p:cNvSpPr>
          <p:nvPr>
            <p:ph sz="quarter" idx="4"/>
          </p:nvPr>
        </p:nvSpPr>
        <p:spPr>
          <a:xfrm>
            <a:off x="4645024" y="2274053"/>
            <a:ext cx="4041775" cy="4583947"/>
          </a:xfrm>
        </p:spPr>
        <p:txBody>
          <a:bodyPr>
            <a:normAutofit/>
          </a:bodyPr>
          <a:lstStyle/>
          <a:p>
            <a:pPr marL="0" indent="0">
              <a:buNone/>
            </a:pPr>
            <a:r>
              <a:rPr lang="en-GB" sz="1200" dirty="0" smtClean="0"/>
              <a:t> </a:t>
            </a:r>
            <a:r>
              <a:rPr lang="en-GB" sz="1200" b="1" i="1" dirty="0" smtClean="0"/>
              <a:t>Are </a:t>
            </a:r>
            <a:r>
              <a:rPr lang="en-GB" sz="1200" b="1" i="1" dirty="0"/>
              <a:t>they guided/ unguided and independent/ group?</a:t>
            </a:r>
            <a:endParaRPr lang="en-US" sz="1200" dirty="0"/>
          </a:p>
          <a:p>
            <a:pPr lvl="0"/>
            <a:r>
              <a:rPr lang="en-GB" sz="1200" dirty="0"/>
              <a:t>They do not use a guide as they are familiar with the country and do not engage in activities that require </a:t>
            </a:r>
            <a:r>
              <a:rPr lang="en-GB" sz="1200" dirty="0" smtClean="0"/>
              <a:t>guiding</a:t>
            </a:r>
          </a:p>
          <a:p>
            <a:pPr lvl="0"/>
            <a:r>
              <a:rPr lang="en-US" sz="1200" dirty="0" smtClean="0"/>
              <a:t>To have to be able to locate attractions and sites</a:t>
            </a:r>
          </a:p>
          <a:p>
            <a:pPr marL="0" indent="0">
              <a:buNone/>
            </a:pPr>
            <a:endParaRPr lang="en-GB" sz="1200" b="1" i="1" dirty="0" smtClean="0"/>
          </a:p>
          <a:p>
            <a:pPr marL="0" indent="0">
              <a:buNone/>
            </a:pPr>
            <a:r>
              <a:rPr lang="en-GB" sz="1200" b="1" i="1" dirty="0" smtClean="0"/>
              <a:t>How </a:t>
            </a:r>
            <a:r>
              <a:rPr lang="en-GB" sz="1200" b="1" i="1" dirty="0"/>
              <a:t>much do they spend? </a:t>
            </a:r>
            <a:endParaRPr lang="en-US" sz="1200" dirty="0"/>
          </a:p>
          <a:p>
            <a:r>
              <a:rPr lang="en-GB" sz="1200" dirty="0"/>
              <a:t>On average, domestic tourists tend to spend less per day than average. They often stay in self-catering accommodation and provide their own meals</a:t>
            </a:r>
            <a:r>
              <a:rPr lang="en-GB" sz="1200" dirty="0" smtClean="0"/>
              <a:t>. They buy local products such as wine and handicrafts but the assortment and availability is limited. </a:t>
            </a:r>
            <a:endParaRPr lang="en-US" sz="1200" dirty="0"/>
          </a:p>
        </p:txBody>
      </p:sp>
      <p:sp>
        <p:nvSpPr>
          <p:cNvPr id="9" name="AutoShape 5"/>
          <p:cNvSpPr>
            <a:spLocks noChangeArrowheads="1"/>
          </p:cNvSpPr>
          <p:nvPr/>
        </p:nvSpPr>
        <p:spPr bwMode="auto">
          <a:xfrm>
            <a:off x="367658" y="780962"/>
            <a:ext cx="1414014" cy="976431"/>
          </a:xfrm>
          <a:prstGeom prst="homePlate">
            <a:avLst>
              <a:gd name="adj" fmla="val 4012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Anticipation</a:t>
            </a:r>
          </a:p>
        </p:txBody>
      </p:sp>
      <p:sp>
        <p:nvSpPr>
          <p:cNvPr id="10" name="AutoShape 6"/>
          <p:cNvSpPr>
            <a:spLocks noChangeArrowheads="1"/>
          </p:cNvSpPr>
          <p:nvPr/>
        </p:nvSpPr>
        <p:spPr bwMode="auto">
          <a:xfrm>
            <a:off x="1510666" y="780962"/>
            <a:ext cx="1613221" cy="976431"/>
          </a:xfrm>
          <a:prstGeom prst="chevron">
            <a:avLst>
              <a:gd name="adj" fmla="val 4265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to place</a:t>
            </a:r>
          </a:p>
        </p:txBody>
      </p:sp>
      <p:sp>
        <p:nvSpPr>
          <p:cNvPr id="11" name="AutoShape 7"/>
          <p:cNvSpPr>
            <a:spLocks noChangeArrowheads="1"/>
          </p:cNvSpPr>
          <p:nvPr/>
        </p:nvSpPr>
        <p:spPr bwMode="auto">
          <a:xfrm>
            <a:off x="2867988" y="780962"/>
            <a:ext cx="2928958" cy="976431"/>
          </a:xfrm>
          <a:prstGeom prst="chevron">
            <a:avLst>
              <a:gd name="adj" fmla="val 45139"/>
            </a:avLst>
          </a:prstGeom>
          <a:solidFill>
            <a:schemeClr val="accent2">
              <a:lumMod val="20000"/>
              <a:lumOff val="80000"/>
            </a:schemeClr>
          </a:solidFill>
          <a:ln w="19050">
            <a:solidFill>
              <a:schemeClr val="accent2">
                <a:lumMod val="50000"/>
              </a:schemeClr>
            </a:solidFill>
            <a:miter lim="800000"/>
            <a:headEnd/>
            <a:tailEnd/>
          </a:ln>
          <a:effectLst/>
        </p:spPr>
        <p:txBody>
          <a:bodyPr anchor="ctr"/>
          <a:lstStyle/>
          <a:p>
            <a:pPr algn="ctr" eaLnBrk="1" hangingPunct="1"/>
            <a:r>
              <a:rPr lang="en-US" sz="1400" b="1" dirty="0">
                <a:solidFill>
                  <a:schemeClr val="tx1">
                    <a:lumMod val="95000"/>
                    <a:lumOff val="5000"/>
                  </a:schemeClr>
                </a:solidFill>
                <a:latin typeface="Times New Roman" pitchFamily="18" charset="0"/>
              </a:rPr>
              <a:t>Destination Experience</a:t>
            </a:r>
          </a:p>
        </p:txBody>
      </p:sp>
      <p:sp>
        <p:nvSpPr>
          <p:cNvPr id="12" name="AutoShape 8"/>
          <p:cNvSpPr>
            <a:spLocks noChangeArrowheads="1"/>
          </p:cNvSpPr>
          <p:nvPr/>
        </p:nvSpPr>
        <p:spPr bwMode="auto">
          <a:xfrm>
            <a:off x="5511194" y="780962"/>
            <a:ext cx="1637464"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back</a:t>
            </a:r>
          </a:p>
        </p:txBody>
      </p:sp>
      <p:sp>
        <p:nvSpPr>
          <p:cNvPr id="13" name="AutoShape 9"/>
          <p:cNvSpPr>
            <a:spLocks noChangeArrowheads="1"/>
          </p:cNvSpPr>
          <p:nvPr/>
        </p:nvSpPr>
        <p:spPr bwMode="auto">
          <a:xfrm>
            <a:off x="6888873" y="780962"/>
            <a:ext cx="2125786"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    Recollection</a:t>
            </a:r>
          </a:p>
        </p:txBody>
      </p:sp>
    </p:spTree>
    <p:extLst>
      <p:ext uri="{BB962C8B-B14F-4D97-AF65-F5344CB8AC3E}">
        <p14:creationId xmlns:p14="http://schemas.microsoft.com/office/powerpoint/2010/main" val="2207412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02608"/>
          </a:xfrm>
        </p:spPr>
        <p:txBody>
          <a:bodyPr>
            <a:normAutofit fontScale="90000"/>
          </a:bodyPr>
          <a:lstStyle/>
          <a:p>
            <a:r>
              <a:rPr lang="en-US" b="1" dirty="0"/>
              <a:t>Domestic short break  tourists: DESTINATION EXPERIENCE</a:t>
            </a:r>
            <a:endParaRPr lang="en-US" dirty="0"/>
          </a:p>
        </p:txBody>
      </p:sp>
      <p:sp>
        <p:nvSpPr>
          <p:cNvPr id="7" name="Text Placeholder 6"/>
          <p:cNvSpPr>
            <a:spLocks noGrp="1"/>
          </p:cNvSpPr>
          <p:nvPr>
            <p:ph type="body" sz="quarter" idx="3"/>
          </p:nvPr>
        </p:nvSpPr>
        <p:spPr>
          <a:xfrm>
            <a:off x="4645025" y="1924156"/>
            <a:ext cx="4041775" cy="460075"/>
          </a:xfrm>
        </p:spPr>
        <p:txBody>
          <a:bodyPr>
            <a:normAutofit/>
          </a:bodyPr>
          <a:lstStyle/>
          <a:p>
            <a:pPr algn="ctr"/>
            <a:r>
              <a:rPr lang="en-US" dirty="0"/>
              <a:t>Overnight Stays Domestic Tourists</a:t>
            </a:r>
          </a:p>
        </p:txBody>
      </p:sp>
      <p:sp>
        <p:nvSpPr>
          <p:cNvPr id="9" name="AutoShape 5"/>
          <p:cNvSpPr>
            <a:spLocks noChangeArrowheads="1"/>
          </p:cNvSpPr>
          <p:nvPr/>
        </p:nvSpPr>
        <p:spPr bwMode="auto">
          <a:xfrm>
            <a:off x="367658" y="780962"/>
            <a:ext cx="1414014" cy="976431"/>
          </a:xfrm>
          <a:prstGeom prst="homePlate">
            <a:avLst>
              <a:gd name="adj" fmla="val 4012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Anticipation</a:t>
            </a:r>
          </a:p>
        </p:txBody>
      </p:sp>
      <p:sp>
        <p:nvSpPr>
          <p:cNvPr id="10" name="AutoShape 6"/>
          <p:cNvSpPr>
            <a:spLocks noChangeArrowheads="1"/>
          </p:cNvSpPr>
          <p:nvPr/>
        </p:nvSpPr>
        <p:spPr bwMode="auto">
          <a:xfrm>
            <a:off x="1510666" y="780962"/>
            <a:ext cx="1613221" cy="976431"/>
          </a:xfrm>
          <a:prstGeom prst="chevron">
            <a:avLst>
              <a:gd name="adj" fmla="val 4265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to place</a:t>
            </a:r>
          </a:p>
        </p:txBody>
      </p:sp>
      <p:sp>
        <p:nvSpPr>
          <p:cNvPr id="11" name="AutoShape 7"/>
          <p:cNvSpPr>
            <a:spLocks noChangeArrowheads="1"/>
          </p:cNvSpPr>
          <p:nvPr/>
        </p:nvSpPr>
        <p:spPr bwMode="auto">
          <a:xfrm>
            <a:off x="2867988" y="780962"/>
            <a:ext cx="2928958" cy="976431"/>
          </a:xfrm>
          <a:prstGeom prst="chevron">
            <a:avLst>
              <a:gd name="adj" fmla="val 45139"/>
            </a:avLst>
          </a:prstGeom>
          <a:solidFill>
            <a:schemeClr val="accent2">
              <a:lumMod val="20000"/>
              <a:lumOff val="80000"/>
            </a:schemeClr>
          </a:solidFill>
          <a:ln w="19050">
            <a:solidFill>
              <a:schemeClr val="accent2">
                <a:lumMod val="50000"/>
              </a:schemeClr>
            </a:solidFill>
            <a:miter lim="800000"/>
            <a:headEnd/>
            <a:tailEnd/>
          </a:ln>
          <a:effectLst/>
        </p:spPr>
        <p:txBody>
          <a:bodyPr anchor="ctr"/>
          <a:lstStyle/>
          <a:p>
            <a:pPr algn="ctr" eaLnBrk="1" hangingPunct="1"/>
            <a:r>
              <a:rPr lang="en-US" sz="1400" b="1" dirty="0">
                <a:solidFill>
                  <a:schemeClr val="tx1">
                    <a:lumMod val="95000"/>
                    <a:lumOff val="5000"/>
                  </a:schemeClr>
                </a:solidFill>
                <a:latin typeface="Times New Roman" pitchFamily="18" charset="0"/>
              </a:rPr>
              <a:t>Destination Experience</a:t>
            </a:r>
          </a:p>
        </p:txBody>
      </p:sp>
      <p:sp>
        <p:nvSpPr>
          <p:cNvPr id="12" name="AutoShape 8"/>
          <p:cNvSpPr>
            <a:spLocks noChangeArrowheads="1"/>
          </p:cNvSpPr>
          <p:nvPr/>
        </p:nvSpPr>
        <p:spPr bwMode="auto">
          <a:xfrm>
            <a:off x="5511194" y="780962"/>
            <a:ext cx="1637464"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back</a:t>
            </a:r>
          </a:p>
        </p:txBody>
      </p:sp>
      <p:sp>
        <p:nvSpPr>
          <p:cNvPr id="13" name="AutoShape 9"/>
          <p:cNvSpPr>
            <a:spLocks noChangeArrowheads="1"/>
          </p:cNvSpPr>
          <p:nvPr/>
        </p:nvSpPr>
        <p:spPr bwMode="auto">
          <a:xfrm>
            <a:off x="6888873" y="780962"/>
            <a:ext cx="2125786"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    Recollection</a:t>
            </a:r>
          </a:p>
        </p:txBody>
      </p:sp>
      <p:sp>
        <p:nvSpPr>
          <p:cNvPr id="14" name="Text Placeholder 13"/>
          <p:cNvSpPr>
            <a:spLocks noGrp="1"/>
          </p:cNvSpPr>
          <p:nvPr>
            <p:ph type="body" idx="1"/>
          </p:nvPr>
        </p:nvSpPr>
        <p:spPr>
          <a:xfrm>
            <a:off x="367658" y="1809952"/>
            <a:ext cx="4040188" cy="639762"/>
          </a:xfrm>
        </p:spPr>
        <p:txBody>
          <a:bodyPr/>
          <a:lstStyle/>
          <a:p>
            <a:r>
              <a:rPr lang="en-US" dirty="0"/>
              <a:t>Type of Accommodation</a:t>
            </a:r>
          </a:p>
        </p:txBody>
      </p:sp>
      <p:graphicFrame>
        <p:nvGraphicFramePr>
          <p:cNvPr id="16" name="Chart 15"/>
          <p:cNvGraphicFramePr/>
          <p:nvPr/>
        </p:nvGraphicFramePr>
        <p:xfrm>
          <a:off x="367658" y="3156221"/>
          <a:ext cx="4040188" cy="23733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Table 16"/>
          <p:cNvGraphicFramePr>
            <a:graphicFrameLocks noGrp="1"/>
          </p:cNvGraphicFramePr>
          <p:nvPr/>
        </p:nvGraphicFramePr>
        <p:xfrm>
          <a:off x="4939658" y="2823343"/>
          <a:ext cx="3728107" cy="2677298"/>
        </p:xfrm>
        <a:graphic>
          <a:graphicData uri="http://schemas.openxmlformats.org/drawingml/2006/table">
            <a:tbl>
              <a:tblPr>
                <a:tableStyleId>{35758FB7-9AC5-4552-8A53-C91805E547FA}</a:tableStyleId>
              </a:tblPr>
              <a:tblGrid>
                <a:gridCol w="1649237">
                  <a:extLst>
                    <a:ext uri="{9D8B030D-6E8A-4147-A177-3AD203B41FA5}">
                      <a16:colId xmlns:mc="http://schemas.openxmlformats.org/markup-compatibility/2006" xmlns:mv="urn:schemas-microsoft-com:mac:vml" xmlns:a16="http://schemas.microsoft.com/office/drawing/2014/main" xmlns="" val="20000"/>
                    </a:ext>
                  </a:extLst>
                </a:gridCol>
                <a:gridCol w="1039435">
                  <a:extLst>
                    <a:ext uri="{9D8B030D-6E8A-4147-A177-3AD203B41FA5}">
                      <a16:colId xmlns:mc="http://schemas.openxmlformats.org/markup-compatibility/2006" xmlns:mv="urn:schemas-microsoft-com:mac:vml" xmlns:a16="http://schemas.microsoft.com/office/drawing/2014/main" xmlns="" val="20001"/>
                    </a:ext>
                  </a:extLst>
                </a:gridCol>
                <a:gridCol w="1039435">
                  <a:extLst>
                    <a:ext uri="{9D8B030D-6E8A-4147-A177-3AD203B41FA5}">
                      <a16:colId xmlns:mc="http://schemas.openxmlformats.org/markup-compatibility/2006" xmlns:mv="urn:schemas-microsoft-com:mac:vml" xmlns:a16="http://schemas.microsoft.com/office/drawing/2014/main" xmlns="" val="20002"/>
                    </a:ext>
                  </a:extLst>
                </a:gridCol>
              </a:tblGrid>
              <a:tr h="205946">
                <a:tc>
                  <a:txBody>
                    <a:bodyPr/>
                    <a:lstStyle/>
                    <a:p>
                      <a:pPr algn="l" fontAlgn="b"/>
                      <a:endParaRPr lang="en-US" sz="1100" b="0" i="0" u="none" strike="noStrike" dirty="0">
                        <a:latin typeface="Times New Roman"/>
                        <a:cs typeface="Times New Roman"/>
                      </a:endParaRPr>
                    </a:p>
                  </a:txBody>
                  <a:tcPr marL="12700" marR="12700" marT="12700" marB="0" anchor="b"/>
                </a:tc>
                <a:tc>
                  <a:txBody>
                    <a:bodyPr/>
                    <a:lstStyle/>
                    <a:p>
                      <a:pPr algn="ctr" fontAlgn="b"/>
                      <a:r>
                        <a:rPr lang="en-US" sz="1100" b="1" u="none" strike="noStrike" dirty="0">
                          <a:latin typeface="Times New Roman"/>
                          <a:cs typeface="Times New Roman"/>
                        </a:rPr>
                        <a:t>2010</a:t>
                      </a:r>
                      <a:endParaRPr lang="en-US" sz="1100" b="1" i="0" u="none" strike="noStrike" dirty="0">
                        <a:latin typeface="Times New Roman"/>
                        <a:cs typeface="Times New Roman"/>
                      </a:endParaRPr>
                    </a:p>
                  </a:txBody>
                  <a:tcPr marL="12700" marR="12700" marT="12700" marB="0" anchor="b"/>
                </a:tc>
                <a:tc>
                  <a:txBody>
                    <a:bodyPr/>
                    <a:lstStyle/>
                    <a:p>
                      <a:pPr algn="ctr" fontAlgn="b"/>
                      <a:r>
                        <a:rPr lang="en-US" sz="1100" b="1" u="none" strike="noStrike" dirty="0">
                          <a:latin typeface="Times New Roman"/>
                          <a:cs typeface="Times New Roman"/>
                        </a:rPr>
                        <a:t>2015</a:t>
                      </a:r>
                      <a:endParaRPr lang="en-US" sz="1100" b="1" i="0" u="none" strike="noStrike" dirty="0">
                        <a:latin typeface="Times New Roman"/>
                        <a:cs typeface="Times New Roman"/>
                      </a:endParaRPr>
                    </a:p>
                  </a:txBody>
                  <a:tcPr marL="12700" marR="12700" marT="12700" marB="0" anchor="b"/>
                </a:tc>
                <a:extLst>
                  <a:ext uri="{0D108BD9-81ED-4DB2-BD59-A6C34878D82A}">
                    <a16:rowId xmlns:mc="http://schemas.openxmlformats.org/markup-compatibility/2006" xmlns:mv="urn:schemas-microsoft-com:mac:vml" xmlns:a16="http://schemas.microsoft.com/office/drawing/2014/main" xmlns="" val="10000"/>
                  </a:ext>
                </a:extLst>
              </a:tr>
              <a:tr h="205946">
                <a:tc>
                  <a:txBody>
                    <a:bodyPr/>
                    <a:lstStyle/>
                    <a:p>
                      <a:pPr algn="l" fontAlgn="b"/>
                      <a:r>
                        <a:rPr lang="en-US" sz="1100" u="none" strike="noStrike" dirty="0" err="1">
                          <a:latin typeface="Times New Roman"/>
                          <a:cs typeface="Times New Roman"/>
                        </a:rPr>
                        <a:t>Ohrid</a:t>
                      </a:r>
                      <a:endParaRPr lang="en-US" sz="1100" b="0" i="0" u="none" strike="noStrike" dirty="0">
                        <a:latin typeface="Times New Roman"/>
                        <a:cs typeface="Times New Roman"/>
                      </a:endParaRPr>
                    </a:p>
                  </a:txBody>
                  <a:tcPr marL="12700" marR="12700" marT="12700" marB="0" anchor="b"/>
                </a:tc>
                <a:tc>
                  <a:txBody>
                    <a:bodyPr/>
                    <a:lstStyle/>
                    <a:p>
                      <a:pPr algn="ctr" fontAlgn="b"/>
                      <a:r>
                        <a:rPr lang="en-US" sz="1100" u="none" strike="noStrike">
                          <a:latin typeface="Times New Roman"/>
                          <a:cs typeface="Times New Roman"/>
                        </a:rPr>
                        <a:t>644,415</a:t>
                      </a:r>
                      <a:endParaRPr lang="en-US" sz="1100" b="0" i="0" u="none" strike="noStrike">
                        <a:latin typeface="Times New Roman"/>
                        <a:cs typeface="Times New Roman"/>
                      </a:endParaRPr>
                    </a:p>
                  </a:txBody>
                  <a:tcPr marL="12700" marR="12700" marT="12700" marB="0" anchor="b"/>
                </a:tc>
                <a:tc>
                  <a:txBody>
                    <a:bodyPr/>
                    <a:lstStyle/>
                    <a:p>
                      <a:pPr algn="ctr" fontAlgn="b"/>
                      <a:r>
                        <a:rPr lang="en-US" sz="1100" u="none" strike="noStrike">
                          <a:latin typeface="Times New Roman"/>
                          <a:cs typeface="Times New Roman"/>
                        </a:rPr>
                        <a:t>498,517</a:t>
                      </a:r>
                      <a:endParaRPr lang="en-US" sz="1100" b="0" i="0" u="none" strike="noStrike">
                        <a:latin typeface="Times New Roman"/>
                        <a:cs typeface="Times New Roman"/>
                      </a:endParaRPr>
                    </a:p>
                  </a:txBody>
                  <a:tcPr marL="12700" marR="12700" marT="12700" marB="0" anchor="b"/>
                </a:tc>
                <a:extLst>
                  <a:ext uri="{0D108BD9-81ED-4DB2-BD59-A6C34878D82A}">
                    <a16:rowId xmlns:mc="http://schemas.openxmlformats.org/markup-compatibility/2006" xmlns:mv="urn:schemas-microsoft-com:mac:vml" xmlns:a16="http://schemas.microsoft.com/office/drawing/2014/main" xmlns="" val="10001"/>
                  </a:ext>
                </a:extLst>
              </a:tr>
              <a:tr h="205946">
                <a:tc>
                  <a:txBody>
                    <a:bodyPr/>
                    <a:lstStyle/>
                    <a:p>
                      <a:pPr algn="l" fontAlgn="b"/>
                      <a:r>
                        <a:rPr lang="en-US" sz="1100" u="none" strike="noStrike" dirty="0" err="1">
                          <a:latin typeface="Times New Roman"/>
                          <a:cs typeface="Times New Roman"/>
                        </a:rPr>
                        <a:t>Dojran</a:t>
                      </a:r>
                      <a:endParaRPr lang="en-US" sz="1100" b="0" i="0" u="none" strike="noStrike" dirty="0">
                        <a:latin typeface="Times New Roman"/>
                        <a:cs typeface="Times New Roman"/>
                      </a:endParaRPr>
                    </a:p>
                  </a:txBody>
                  <a:tcPr marL="12700" marR="12700" marT="12700" marB="0" anchor="b"/>
                </a:tc>
                <a:tc>
                  <a:txBody>
                    <a:bodyPr/>
                    <a:lstStyle/>
                    <a:p>
                      <a:pPr algn="ctr" fontAlgn="b"/>
                      <a:r>
                        <a:rPr lang="en-US" sz="1100" u="none" strike="noStrike" dirty="0">
                          <a:latin typeface="Times New Roman"/>
                          <a:cs typeface="Times New Roman"/>
                        </a:rPr>
                        <a:t>114,017</a:t>
                      </a:r>
                      <a:endParaRPr lang="en-US" sz="1100" b="0" i="0" u="none" strike="noStrike" dirty="0">
                        <a:latin typeface="Times New Roman"/>
                        <a:cs typeface="Times New Roman"/>
                      </a:endParaRPr>
                    </a:p>
                  </a:txBody>
                  <a:tcPr marL="12700" marR="12700" marT="12700" marB="0" anchor="b"/>
                </a:tc>
                <a:tc>
                  <a:txBody>
                    <a:bodyPr/>
                    <a:lstStyle/>
                    <a:p>
                      <a:pPr algn="ctr" fontAlgn="b"/>
                      <a:r>
                        <a:rPr lang="en-US" sz="1100" u="none" strike="noStrike">
                          <a:latin typeface="Times New Roman"/>
                          <a:cs typeface="Times New Roman"/>
                        </a:rPr>
                        <a:t>222,688</a:t>
                      </a:r>
                      <a:endParaRPr lang="en-US" sz="1100" b="0" i="0" u="none" strike="noStrike">
                        <a:latin typeface="Times New Roman"/>
                        <a:cs typeface="Times New Roman"/>
                      </a:endParaRPr>
                    </a:p>
                  </a:txBody>
                  <a:tcPr marL="12700" marR="12700" marT="12700" marB="0" anchor="b"/>
                </a:tc>
                <a:extLst>
                  <a:ext uri="{0D108BD9-81ED-4DB2-BD59-A6C34878D82A}">
                    <a16:rowId xmlns:mc="http://schemas.openxmlformats.org/markup-compatibility/2006" xmlns:mv="urn:schemas-microsoft-com:mac:vml" xmlns:a16="http://schemas.microsoft.com/office/drawing/2014/main" xmlns="" val="10002"/>
                  </a:ext>
                </a:extLst>
              </a:tr>
              <a:tr h="205946">
                <a:tc>
                  <a:txBody>
                    <a:bodyPr/>
                    <a:lstStyle/>
                    <a:p>
                      <a:pPr algn="l" fontAlgn="b"/>
                      <a:r>
                        <a:rPr lang="en-US" sz="1100" u="none" strike="noStrike">
                          <a:latin typeface="Times New Roman"/>
                          <a:cs typeface="Times New Roman"/>
                        </a:rPr>
                        <a:t>Struga</a:t>
                      </a:r>
                      <a:endParaRPr lang="en-US" sz="1100" b="0" i="0" u="none" strike="noStrike">
                        <a:latin typeface="Times New Roman"/>
                        <a:cs typeface="Times New Roman"/>
                      </a:endParaRPr>
                    </a:p>
                  </a:txBody>
                  <a:tcPr marL="12700" marR="12700" marT="12700" marB="0" anchor="b"/>
                </a:tc>
                <a:tc>
                  <a:txBody>
                    <a:bodyPr/>
                    <a:lstStyle/>
                    <a:p>
                      <a:pPr algn="ctr" fontAlgn="b"/>
                      <a:r>
                        <a:rPr lang="en-US" sz="1100" u="none" strike="noStrike" dirty="0">
                          <a:latin typeface="Times New Roman"/>
                          <a:cs typeface="Times New Roman"/>
                        </a:rPr>
                        <a:t>252,510</a:t>
                      </a:r>
                      <a:endParaRPr lang="en-US" sz="1100" b="0" i="0" u="none" strike="noStrike" dirty="0">
                        <a:latin typeface="Times New Roman"/>
                        <a:cs typeface="Times New Roman"/>
                      </a:endParaRPr>
                    </a:p>
                  </a:txBody>
                  <a:tcPr marL="12700" marR="12700" marT="12700" marB="0" anchor="b"/>
                </a:tc>
                <a:tc>
                  <a:txBody>
                    <a:bodyPr/>
                    <a:lstStyle/>
                    <a:p>
                      <a:pPr algn="ctr" fontAlgn="b"/>
                      <a:r>
                        <a:rPr lang="en-US" sz="1100" u="none" strike="noStrike" dirty="0">
                          <a:latin typeface="Times New Roman"/>
                          <a:cs typeface="Times New Roman"/>
                        </a:rPr>
                        <a:t>187,146</a:t>
                      </a:r>
                      <a:endParaRPr lang="en-US" sz="1100" b="0" i="0" u="none" strike="noStrike" dirty="0">
                        <a:latin typeface="Times New Roman"/>
                        <a:cs typeface="Times New Roman"/>
                      </a:endParaRPr>
                    </a:p>
                  </a:txBody>
                  <a:tcPr marL="12700" marR="12700" marT="12700" marB="0" anchor="b"/>
                </a:tc>
                <a:extLst>
                  <a:ext uri="{0D108BD9-81ED-4DB2-BD59-A6C34878D82A}">
                    <a16:rowId xmlns:mc="http://schemas.openxmlformats.org/markup-compatibility/2006" xmlns:mv="urn:schemas-microsoft-com:mac:vml" xmlns:a16="http://schemas.microsoft.com/office/drawing/2014/main" xmlns="" val="10003"/>
                  </a:ext>
                </a:extLst>
              </a:tr>
              <a:tr h="205946">
                <a:tc>
                  <a:txBody>
                    <a:bodyPr/>
                    <a:lstStyle/>
                    <a:p>
                      <a:pPr algn="l" fontAlgn="b"/>
                      <a:r>
                        <a:rPr lang="en-US" sz="1100" u="none" strike="noStrike">
                          <a:latin typeface="Times New Roman"/>
                          <a:cs typeface="Times New Roman"/>
                        </a:rPr>
                        <a:t>Skopje</a:t>
                      </a:r>
                      <a:endParaRPr lang="en-US" sz="1100" b="0" i="0" u="none" strike="noStrike">
                        <a:latin typeface="Times New Roman"/>
                        <a:cs typeface="Times New Roman"/>
                      </a:endParaRPr>
                    </a:p>
                  </a:txBody>
                  <a:tcPr marL="12700" marR="12700" marT="12700" marB="0" anchor="b"/>
                </a:tc>
                <a:tc>
                  <a:txBody>
                    <a:bodyPr/>
                    <a:lstStyle/>
                    <a:p>
                      <a:pPr algn="ctr" fontAlgn="b"/>
                      <a:r>
                        <a:rPr lang="en-US" sz="1100" u="none" strike="noStrike" dirty="0">
                          <a:latin typeface="Times New Roman"/>
                          <a:cs typeface="Times New Roman"/>
                        </a:rPr>
                        <a:t>94,547</a:t>
                      </a:r>
                      <a:endParaRPr lang="en-US" sz="1100" b="0" i="0" u="none" strike="noStrike" dirty="0">
                        <a:latin typeface="Times New Roman"/>
                        <a:cs typeface="Times New Roman"/>
                      </a:endParaRPr>
                    </a:p>
                  </a:txBody>
                  <a:tcPr marL="12700" marR="12700" marT="12700" marB="0" anchor="b"/>
                </a:tc>
                <a:tc>
                  <a:txBody>
                    <a:bodyPr/>
                    <a:lstStyle/>
                    <a:p>
                      <a:pPr algn="ctr" fontAlgn="b"/>
                      <a:r>
                        <a:rPr lang="en-US" sz="1100" u="none" strike="noStrike">
                          <a:latin typeface="Times New Roman"/>
                          <a:cs typeface="Times New Roman"/>
                        </a:rPr>
                        <a:t>103,590</a:t>
                      </a:r>
                      <a:endParaRPr lang="en-US" sz="1100" b="0" i="0" u="none" strike="noStrike">
                        <a:latin typeface="Times New Roman"/>
                        <a:cs typeface="Times New Roman"/>
                      </a:endParaRPr>
                    </a:p>
                  </a:txBody>
                  <a:tcPr marL="12700" marR="12700" marT="12700" marB="0" anchor="b"/>
                </a:tc>
                <a:extLst>
                  <a:ext uri="{0D108BD9-81ED-4DB2-BD59-A6C34878D82A}">
                    <a16:rowId xmlns:mc="http://schemas.openxmlformats.org/markup-compatibility/2006" xmlns:mv="urn:schemas-microsoft-com:mac:vml" xmlns:a16="http://schemas.microsoft.com/office/drawing/2014/main" xmlns="" val="10004"/>
                  </a:ext>
                </a:extLst>
              </a:tr>
              <a:tr h="205946">
                <a:tc>
                  <a:txBody>
                    <a:bodyPr/>
                    <a:lstStyle/>
                    <a:p>
                      <a:pPr algn="l" fontAlgn="b"/>
                      <a:r>
                        <a:rPr lang="en-US" sz="1100" u="none" strike="noStrike">
                          <a:latin typeface="Times New Roman"/>
                          <a:cs typeface="Times New Roman"/>
                        </a:rPr>
                        <a:t>Gevgelija</a:t>
                      </a:r>
                      <a:endParaRPr lang="en-US" sz="1100" b="0" i="0" u="none" strike="noStrike">
                        <a:latin typeface="Times New Roman"/>
                        <a:cs typeface="Times New Roman"/>
                      </a:endParaRPr>
                    </a:p>
                  </a:txBody>
                  <a:tcPr marL="12700" marR="12700" marT="12700" marB="0" anchor="b"/>
                </a:tc>
                <a:tc>
                  <a:txBody>
                    <a:bodyPr/>
                    <a:lstStyle/>
                    <a:p>
                      <a:pPr algn="ctr" fontAlgn="b"/>
                      <a:r>
                        <a:rPr lang="en-US" sz="1100" u="none" strike="noStrike" dirty="0">
                          <a:latin typeface="Times New Roman"/>
                          <a:cs typeface="Times New Roman"/>
                        </a:rPr>
                        <a:t>49,423</a:t>
                      </a:r>
                      <a:endParaRPr lang="en-US" sz="1100" b="0" i="0" u="none" strike="noStrike" dirty="0">
                        <a:latin typeface="Times New Roman"/>
                        <a:cs typeface="Times New Roman"/>
                      </a:endParaRPr>
                    </a:p>
                  </a:txBody>
                  <a:tcPr marL="12700" marR="12700" marT="12700" marB="0" anchor="b"/>
                </a:tc>
                <a:tc>
                  <a:txBody>
                    <a:bodyPr/>
                    <a:lstStyle/>
                    <a:p>
                      <a:pPr algn="ctr" fontAlgn="b"/>
                      <a:r>
                        <a:rPr lang="en-US" sz="1100" u="none" strike="noStrike" dirty="0">
                          <a:latin typeface="Times New Roman"/>
                          <a:cs typeface="Times New Roman"/>
                        </a:rPr>
                        <a:t>60,624</a:t>
                      </a:r>
                      <a:endParaRPr lang="en-US" sz="1100" b="0" i="0" u="none" strike="noStrike" dirty="0">
                        <a:latin typeface="Times New Roman"/>
                        <a:cs typeface="Times New Roman"/>
                      </a:endParaRPr>
                    </a:p>
                  </a:txBody>
                  <a:tcPr marL="12700" marR="12700" marT="12700" marB="0" anchor="b"/>
                </a:tc>
                <a:extLst>
                  <a:ext uri="{0D108BD9-81ED-4DB2-BD59-A6C34878D82A}">
                    <a16:rowId xmlns:mc="http://schemas.openxmlformats.org/markup-compatibility/2006" xmlns:mv="urn:schemas-microsoft-com:mac:vml" xmlns:a16="http://schemas.microsoft.com/office/drawing/2014/main" xmlns="" val="10005"/>
                  </a:ext>
                </a:extLst>
              </a:tr>
              <a:tr h="205946">
                <a:tc>
                  <a:txBody>
                    <a:bodyPr/>
                    <a:lstStyle/>
                    <a:p>
                      <a:pPr algn="l" fontAlgn="b"/>
                      <a:r>
                        <a:rPr lang="en-US" sz="1100" u="none" strike="noStrike">
                          <a:latin typeface="Times New Roman"/>
                          <a:cs typeface="Times New Roman"/>
                        </a:rPr>
                        <a:t>Debar</a:t>
                      </a:r>
                      <a:endParaRPr lang="en-US" sz="1100" b="0" i="0" u="none" strike="noStrike">
                        <a:latin typeface="Times New Roman"/>
                        <a:cs typeface="Times New Roman"/>
                      </a:endParaRPr>
                    </a:p>
                  </a:txBody>
                  <a:tcPr marL="12700" marR="12700" marT="12700" marB="0" anchor="b"/>
                </a:tc>
                <a:tc>
                  <a:txBody>
                    <a:bodyPr/>
                    <a:lstStyle/>
                    <a:p>
                      <a:pPr algn="ctr" fontAlgn="b"/>
                      <a:r>
                        <a:rPr lang="en-US" sz="1100" u="none" strike="noStrike">
                          <a:latin typeface="Times New Roman"/>
                          <a:cs typeface="Times New Roman"/>
                        </a:rPr>
                        <a:t>43,731</a:t>
                      </a:r>
                      <a:endParaRPr lang="en-US" sz="1100" b="0" i="0" u="none" strike="noStrike">
                        <a:latin typeface="Times New Roman"/>
                        <a:cs typeface="Times New Roman"/>
                      </a:endParaRPr>
                    </a:p>
                  </a:txBody>
                  <a:tcPr marL="12700" marR="12700" marT="12700" marB="0" anchor="b"/>
                </a:tc>
                <a:tc>
                  <a:txBody>
                    <a:bodyPr/>
                    <a:lstStyle/>
                    <a:p>
                      <a:pPr algn="ctr" fontAlgn="b"/>
                      <a:r>
                        <a:rPr lang="en-US" sz="1100" u="none" strike="noStrike" dirty="0">
                          <a:latin typeface="Times New Roman"/>
                          <a:cs typeface="Times New Roman"/>
                        </a:rPr>
                        <a:t>50,000</a:t>
                      </a:r>
                      <a:endParaRPr lang="en-US" sz="1100" b="0" i="0" u="none" strike="noStrike" dirty="0">
                        <a:latin typeface="Times New Roman"/>
                        <a:cs typeface="Times New Roman"/>
                      </a:endParaRPr>
                    </a:p>
                  </a:txBody>
                  <a:tcPr marL="12700" marR="12700" marT="12700" marB="0" anchor="b"/>
                </a:tc>
                <a:extLst>
                  <a:ext uri="{0D108BD9-81ED-4DB2-BD59-A6C34878D82A}">
                    <a16:rowId xmlns:mc="http://schemas.openxmlformats.org/markup-compatibility/2006" xmlns:mv="urn:schemas-microsoft-com:mac:vml" xmlns:a16="http://schemas.microsoft.com/office/drawing/2014/main" xmlns="" val="10006"/>
                  </a:ext>
                </a:extLst>
              </a:tr>
              <a:tr h="205946">
                <a:tc>
                  <a:txBody>
                    <a:bodyPr/>
                    <a:lstStyle/>
                    <a:p>
                      <a:pPr algn="l" fontAlgn="b"/>
                      <a:r>
                        <a:rPr lang="en-US" sz="1100" u="none" strike="noStrike">
                          <a:latin typeface="Times New Roman"/>
                          <a:cs typeface="Times New Roman"/>
                        </a:rPr>
                        <a:t>Krushevo</a:t>
                      </a:r>
                      <a:endParaRPr lang="en-US" sz="1100" b="0" i="0" u="none" strike="noStrike">
                        <a:latin typeface="Times New Roman"/>
                        <a:cs typeface="Times New Roman"/>
                      </a:endParaRPr>
                    </a:p>
                  </a:txBody>
                  <a:tcPr marL="12700" marR="12700" marT="12700" marB="0" anchor="b"/>
                </a:tc>
                <a:tc>
                  <a:txBody>
                    <a:bodyPr/>
                    <a:lstStyle/>
                    <a:p>
                      <a:pPr algn="ctr" fontAlgn="b"/>
                      <a:r>
                        <a:rPr lang="en-US" sz="1100" u="none" strike="noStrike">
                          <a:latin typeface="Times New Roman"/>
                          <a:cs typeface="Times New Roman"/>
                        </a:rPr>
                        <a:t>81,184</a:t>
                      </a:r>
                      <a:endParaRPr lang="en-US" sz="1100" b="0" i="0" u="none" strike="noStrike">
                        <a:latin typeface="Times New Roman"/>
                        <a:cs typeface="Times New Roman"/>
                      </a:endParaRPr>
                    </a:p>
                  </a:txBody>
                  <a:tcPr marL="12700" marR="12700" marT="12700" marB="0" anchor="b"/>
                </a:tc>
                <a:tc>
                  <a:txBody>
                    <a:bodyPr/>
                    <a:lstStyle/>
                    <a:p>
                      <a:pPr algn="ctr" fontAlgn="b"/>
                      <a:r>
                        <a:rPr lang="en-US" sz="1100" u="none" strike="noStrike" dirty="0">
                          <a:latin typeface="Times New Roman"/>
                          <a:cs typeface="Times New Roman"/>
                        </a:rPr>
                        <a:t>48,040</a:t>
                      </a:r>
                      <a:endParaRPr lang="en-US" sz="1100" b="0" i="0" u="none" strike="noStrike" dirty="0">
                        <a:latin typeface="Times New Roman"/>
                        <a:cs typeface="Times New Roman"/>
                      </a:endParaRPr>
                    </a:p>
                  </a:txBody>
                  <a:tcPr marL="12700" marR="12700" marT="12700" marB="0" anchor="b"/>
                </a:tc>
                <a:extLst>
                  <a:ext uri="{0D108BD9-81ED-4DB2-BD59-A6C34878D82A}">
                    <a16:rowId xmlns:mc="http://schemas.openxmlformats.org/markup-compatibility/2006" xmlns:mv="urn:schemas-microsoft-com:mac:vml" xmlns:a16="http://schemas.microsoft.com/office/drawing/2014/main" xmlns="" val="10007"/>
                  </a:ext>
                </a:extLst>
              </a:tr>
              <a:tr h="205946">
                <a:tc>
                  <a:txBody>
                    <a:bodyPr/>
                    <a:lstStyle/>
                    <a:p>
                      <a:pPr algn="l" fontAlgn="b"/>
                      <a:r>
                        <a:rPr lang="en-US" sz="1100" u="none" strike="noStrike">
                          <a:latin typeface="Times New Roman"/>
                          <a:cs typeface="Times New Roman"/>
                        </a:rPr>
                        <a:t>Strumica</a:t>
                      </a:r>
                      <a:endParaRPr lang="en-US" sz="1100" b="0" i="0" u="none" strike="noStrike">
                        <a:latin typeface="Times New Roman"/>
                        <a:cs typeface="Times New Roman"/>
                      </a:endParaRPr>
                    </a:p>
                  </a:txBody>
                  <a:tcPr marL="12700" marR="12700" marT="12700" marB="0" anchor="b"/>
                </a:tc>
                <a:tc>
                  <a:txBody>
                    <a:bodyPr/>
                    <a:lstStyle/>
                    <a:p>
                      <a:pPr algn="ctr" fontAlgn="b"/>
                      <a:r>
                        <a:rPr lang="en-US" sz="1100" u="none" strike="noStrike">
                          <a:latin typeface="Times New Roman"/>
                          <a:cs typeface="Times New Roman"/>
                        </a:rPr>
                        <a:t>56,161</a:t>
                      </a:r>
                      <a:endParaRPr lang="en-US" sz="1100" b="0" i="0" u="none" strike="noStrike">
                        <a:latin typeface="Times New Roman"/>
                        <a:cs typeface="Times New Roman"/>
                      </a:endParaRPr>
                    </a:p>
                  </a:txBody>
                  <a:tcPr marL="12700" marR="12700" marT="12700" marB="0" anchor="b"/>
                </a:tc>
                <a:tc>
                  <a:txBody>
                    <a:bodyPr/>
                    <a:lstStyle/>
                    <a:p>
                      <a:pPr algn="ctr" fontAlgn="b"/>
                      <a:r>
                        <a:rPr lang="en-US" sz="1100" u="none" strike="noStrike" dirty="0">
                          <a:latin typeface="Times New Roman"/>
                          <a:cs typeface="Times New Roman"/>
                        </a:rPr>
                        <a:t>41,173</a:t>
                      </a:r>
                      <a:endParaRPr lang="en-US" sz="1100" b="0" i="0" u="none" strike="noStrike" dirty="0">
                        <a:latin typeface="Times New Roman"/>
                        <a:cs typeface="Times New Roman"/>
                      </a:endParaRPr>
                    </a:p>
                  </a:txBody>
                  <a:tcPr marL="12700" marR="12700" marT="12700" marB="0" anchor="b"/>
                </a:tc>
                <a:extLst>
                  <a:ext uri="{0D108BD9-81ED-4DB2-BD59-A6C34878D82A}">
                    <a16:rowId xmlns:mc="http://schemas.openxmlformats.org/markup-compatibility/2006" xmlns:mv="urn:schemas-microsoft-com:mac:vml" xmlns:a16="http://schemas.microsoft.com/office/drawing/2014/main" xmlns="" val="10008"/>
                  </a:ext>
                </a:extLst>
              </a:tr>
              <a:tr h="205946">
                <a:tc>
                  <a:txBody>
                    <a:bodyPr/>
                    <a:lstStyle/>
                    <a:p>
                      <a:pPr algn="l" fontAlgn="b"/>
                      <a:r>
                        <a:rPr lang="en-US" sz="1100" u="none" strike="noStrike">
                          <a:latin typeface="Times New Roman"/>
                          <a:cs typeface="Times New Roman"/>
                        </a:rPr>
                        <a:t>Bitola</a:t>
                      </a:r>
                      <a:endParaRPr lang="en-US" sz="1100" b="0" i="0" u="none" strike="noStrike">
                        <a:latin typeface="Times New Roman"/>
                        <a:cs typeface="Times New Roman"/>
                      </a:endParaRPr>
                    </a:p>
                  </a:txBody>
                  <a:tcPr marL="12700" marR="12700" marT="12700" marB="0" anchor="b"/>
                </a:tc>
                <a:tc>
                  <a:txBody>
                    <a:bodyPr/>
                    <a:lstStyle/>
                    <a:p>
                      <a:pPr algn="ctr" fontAlgn="b"/>
                      <a:r>
                        <a:rPr lang="en-US" sz="1100" u="none" strike="noStrike">
                          <a:latin typeface="Times New Roman"/>
                          <a:cs typeface="Times New Roman"/>
                        </a:rPr>
                        <a:t>31,381</a:t>
                      </a:r>
                      <a:endParaRPr lang="en-US" sz="1100" b="0" i="0" u="none" strike="noStrike">
                        <a:latin typeface="Times New Roman"/>
                        <a:cs typeface="Times New Roman"/>
                      </a:endParaRPr>
                    </a:p>
                  </a:txBody>
                  <a:tcPr marL="12700" marR="12700" marT="12700" marB="0" anchor="b"/>
                </a:tc>
                <a:tc>
                  <a:txBody>
                    <a:bodyPr/>
                    <a:lstStyle/>
                    <a:p>
                      <a:pPr algn="ctr" fontAlgn="b"/>
                      <a:r>
                        <a:rPr lang="en-US" sz="1100" u="none" strike="noStrike" dirty="0">
                          <a:latin typeface="Times New Roman"/>
                          <a:cs typeface="Times New Roman"/>
                        </a:rPr>
                        <a:t>21,178</a:t>
                      </a:r>
                      <a:endParaRPr lang="en-US" sz="1100" b="0" i="0" u="none" strike="noStrike" dirty="0">
                        <a:latin typeface="Times New Roman"/>
                        <a:cs typeface="Times New Roman"/>
                      </a:endParaRPr>
                    </a:p>
                  </a:txBody>
                  <a:tcPr marL="12700" marR="12700" marT="12700" marB="0" anchor="b"/>
                </a:tc>
                <a:extLst>
                  <a:ext uri="{0D108BD9-81ED-4DB2-BD59-A6C34878D82A}">
                    <a16:rowId xmlns:mc="http://schemas.openxmlformats.org/markup-compatibility/2006" xmlns:mv="urn:schemas-microsoft-com:mac:vml" xmlns:a16="http://schemas.microsoft.com/office/drawing/2014/main" xmlns="" val="10009"/>
                  </a:ext>
                </a:extLst>
              </a:tr>
              <a:tr h="205946">
                <a:tc>
                  <a:txBody>
                    <a:bodyPr/>
                    <a:lstStyle/>
                    <a:p>
                      <a:pPr algn="l" fontAlgn="b"/>
                      <a:r>
                        <a:rPr lang="en-US" sz="1100" u="none" strike="noStrike">
                          <a:latin typeface="Times New Roman"/>
                          <a:cs typeface="Times New Roman"/>
                        </a:rPr>
                        <a:t>Mavrovo and Rostusha</a:t>
                      </a:r>
                      <a:endParaRPr lang="en-US" sz="1100" b="0" i="0" u="none" strike="noStrike">
                        <a:latin typeface="Times New Roman"/>
                        <a:cs typeface="Times New Roman"/>
                      </a:endParaRPr>
                    </a:p>
                  </a:txBody>
                  <a:tcPr marL="12700" marR="12700" marT="12700" marB="0" anchor="b"/>
                </a:tc>
                <a:tc>
                  <a:txBody>
                    <a:bodyPr/>
                    <a:lstStyle/>
                    <a:p>
                      <a:pPr algn="ctr" fontAlgn="b"/>
                      <a:r>
                        <a:rPr lang="en-US" sz="1100" u="none" strike="noStrike">
                          <a:latin typeface="Times New Roman"/>
                          <a:cs typeface="Times New Roman"/>
                        </a:rPr>
                        <a:t>25,658</a:t>
                      </a:r>
                      <a:endParaRPr lang="en-US" sz="1100" b="0" i="0" u="none" strike="noStrike">
                        <a:latin typeface="Times New Roman"/>
                        <a:cs typeface="Times New Roman"/>
                      </a:endParaRPr>
                    </a:p>
                  </a:txBody>
                  <a:tcPr marL="12700" marR="12700" marT="12700" marB="0" anchor="b"/>
                </a:tc>
                <a:tc>
                  <a:txBody>
                    <a:bodyPr/>
                    <a:lstStyle/>
                    <a:p>
                      <a:pPr algn="ctr" fontAlgn="b"/>
                      <a:r>
                        <a:rPr lang="en-US" sz="1100" u="none" strike="noStrike" dirty="0">
                          <a:latin typeface="Times New Roman"/>
                          <a:cs typeface="Times New Roman"/>
                        </a:rPr>
                        <a:t>19,952</a:t>
                      </a:r>
                      <a:endParaRPr lang="en-US" sz="1100" b="0" i="0" u="none" strike="noStrike" dirty="0">
                        <a:latin typeface="Times New Roman"/>
                        <a:cs typeface="Times New Roman"/>
                      </a:endParaRPr>
                    </a:p>
                  </a:txBody>
                  <a:tcPr marL="12700" marR="12700" marT="12700" marB="0" anchor="b"/>
                </a:tc>
                <a:extLst>
                  <a:ext uri="{0D108BD9-81ED-4DB2-BD59-A6C34878D82A}">
                    <a16:rowId xmlns:mc="http://schemas.openxmlformats.org/markup-compatibility/2006" xmlns:mv="urn:schemas-microsoft-com:mac:vml" xmlns:a16="http://schemas.microsoft.com/office/drawing/2014/main" xmlns="" val="10010"/>
                  </a:ext>
                </a:extLst>
              </a:tr>
              <a:tr h="205946">
                <a:tc>
                  <a:txBody>
                    <a:bodyPr/>
                    <a:lstStyle/>
                    <a:p>
                      <a:pPr algn="l" fontAlgn="b"/>
                      <a:r>
                        <a:rPr lang="en-US" sz="1100" u="none" strike="noStrike">
                          <a:latin typeface="Times New Roman"/>
                          <a:cs typeface="Times New Roman"/>
                        </a:rPr>
                        <a:t>Other</a:t>
                      </a:r>
                      <a:endParaRPr lang="en-US" sz="1100" b="0" i="0" u="none" strike="noStrike">
                        <a:latin typeface="Times New Roman"/>
                        <a:cs typeface="Times New Roman"/>
                      </a:endParaRPr>
                    </a:p>
                  </a:txBody>
                  <a:tcPr marL="12700" marR="12700" marT="12700" marB="0" anchor="b"/>
                </a:tc>
                <a:tc>
                  <a:txBody>
                    <a:bodyPr/>
                    <a:lstStyle/>
                    <a:p>
                      <a:pPr algn="ctr" fontAlgn="b"/>
                      <a:r>
                        <a:rPr lang="en-US" sz="1100" u="none" strike="noStrike">
                          <a:latin typeface="Times New Roman"/>
                          <a:cs typeface="Times New Roman"/>
                        </a:rPr>
                        <a:t>68,158</a:t>
                      </a:r>
                      <a:endParaRPr lang="en-US" sz="1100" b="0" i="0" u="none" strike="noStrike">
                        <a:latin typeface="Times New Roman"/>
                        <a:cs typeface="Times New Roman"/>
                      </a:endParaRPr>
                    </a:p>
                  </a:txBody>
                  <a:tcPr marL="12700" marR="12700" marT="12700" marB="0" anchor="b"/>
                </a:tc>
                <a:tc>
                  <a:txBody>
                    <a:bodyPr/>
                    <a:lstStyle/>
                    <a:p>
                      <a:pPr algn="ctr" fontAlgn="b"/>
                      <a:r>
                        <a:rPr lang="en-US" sz="1100" u="none" strike="noStrike" dirty="0">
                          <a:latin typeface="Times New Roman"/>
                          <a:cs typeface="Times New Roman"/>
                        </a:rPr>
                        <a:t>104,914</a:t>
                      </a:r>
                      <a:endParaRPr lang="en-US" sz="1100" b="0" i="0" u="none" strike="noStrike" dirty="0">
                        <a:latin typeface="Times New Roman"/>
                        <a:cs typeface="Times New Roman"/>
                      </a:endParaRPr>
                    </a:p>
                  </a:txBody>
                  <a:tcPr marL="12700" marR="12700" marT="12700" marB="0" anchor="b"/>
                </a:tc>
                <a:extLst>
                  <a:ext uri="{0D108BD9-81ED-4DB2-BD59-A6C34878D82A}">
                    <a16:rowId xmlns:mc="http://schemas.openxmlformats.org/markup-compatibility/2006" xmlns:mv="urn:schemas-microsoft-com:mac:vml" xmlns:a16="http://schemas.microsoft.com/office/drawing/2014/main" xmlns="" val="10011"/>
                  </a:ext>
                </a:extLst>
              </a:tr>
              <a:tr h="205946">
                <a:tc>
                  <a:txBody>
                    <a:bodyPr/>
                    <a:lstStyle/>
                    <a:p>
                      <a:pPr algn="l" fontAlgn="b"/>
                      <a:r>
                        <a:rPr lang="en-US" sz="1100" b="1" u="none" strike="noStrike">
                          <a:latin typeface="Times New Roman"/>
                          <a:cs typeface="Times New Roman"/>
                        </a:rPr>
                        <a:t>Total</a:t>
                      </a:r>
                      <a:endParaRPr lang="en-US" sz="1100" b="1" i="0" u="none" strike="noStrike">
                        <a:latin typeface="Times New Roman"/>
                        <a:cs typeface="Times New Roman"/>
                      </a:endParaRPr>
                    </a:p>
                  </a:txBody>
                  <a:tcPr marL="12700" marR="12700" marT="12700" marB="0" anchor="b"/>
                </a:tc>
                <a:tc>
                  <a:txBody>
                    <a:bodyPr/>
                    <a:lstStyle/>
                    <a:p>
                      <a:pPr algn="ctr" fontAlgn="b"/>
                      <a:r>
                        <a:rPr lang="en-US" sz="1100" b="1" u="none" strike="noStrike">
                          <a:latin typeface="Times New Roman"/>
                          <a:cs typeface="Times New Roman"/>
                        </a:rPr>
                        <a:t>1,461,185</a:t>
                      </a:r>
                      <a:endParaRPr lang="en-US" sz="1100" b="1" i="0" u="none" strike="noStrike">
                        <a:latin typeface="Times New Roman"/>
                        <a:cs typeface="Times New Roman"/>
                      </a:endParaRPr>
                    </a:p>
                  </a:txBody>
                  <a:tcPr marL="12700" marR="12700" marT="12700" marB="0" anchor="b"/>
                </a:tc>
                <a:tc>
                  <a:txBody>
                    <a:bodyPr/>
                    <a:lstStyle/>
                    <a:p>
                      <a:pPr algn="ctr" fontAlgn="b"/>
                      <a:r>
                        <a:rPr lang="en-US" sz="1100" b="1" u="none" strike="noStrike" dirty="0">
                          <a:latin typeface="Times New Roman"/>
                          <a:cs typeface="Times New Roman"/>
                        </a:rPr>
                        <a:t>1,357,822</a:t>
                      </a:r>
                      <a:endParaRPr lang="en-US" sz="1100" b="1" i="0" u="none" strike="noStrike" dirty="0">
                        <a:latin typeface="Times New Roman"/>
                        <a:cs typeface="Times New Roman"/>
                      </a:endParaRPr>
                    </a:p>
                  </a:txBody>
                  <a:tcPr marL="12700" marR="12700" marT="12700" marB="0" anchor="b"/>
                </a:tc>
                <a:extLst>
                  <a:ext uri="{0D108BD9-81ED-4DB2-BD59-A6C34878D82A}">
                    <a16:rowId xmlns:mc="http://schemas.openxmlformats.org/markup-compatibility/2006" xmlns:mv="urn:schemas-microsoft-com:mac:vml" xmlns:a16="http://schemas.microsoft.com/office/drawing/2014/main" xmlns="" val="10012"/>
                  </a:ext>
                </a:extLst>
              </a:tr>
            </a:tbl>
          </a:graphicData>
        </a:graphic>
      </p:graphicFrame>
      <p:sp>
        <p:nvSpPr>
          <p:cNvPr id="18" name="TextBox 17"/>
          <p:cNvSpPr txBox="1"/>
          <p:nvPr/>
        </p:nvSpPr>
        <p:spPr>
          <a:xfrm>
            <a:off x="611011" y="6153727"/>
            <a:ext cx="3553482" cy="276999"/>
          </a:xfrm>
          <a:prstGeom prst="rect">
            <a:avLst/>
          </a:prstGeom>
          <a:noFill/>
        </p:spPr>
        <p:txBody>
          <a:bodyPr wrap="square" rtlCol="0">
            <a:spAutoFit/>
          </a:bodyPr>
          <a:lstStyle/>
          <a:p>
            <a:r>
              <a:rPr lang="en-US" sz="1200" dirty="0">
                <a:latin typeface="Times New Roman"/>
                <a:cs typeface="Times New Roman"/>
              </a:rPr>
              <a:t>Source: National Statistics Office</a:t>
            </a:r>
          </a:p>
        </p:txBody>
      </p:sp>
    </p:spTree>
    <p:extLst>
      <p:ext uri="{BB962C8B-B14F-4D97-AF65-F5344CB8AC3E}">
        <p14:creationId xmlns:p14="http://schemas.microsoft.com/office/powerpoint/2010/main" val="2207412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02608"/>
          </a:xfrm>
        </p:spPr>
        <p:txBody>
          <a:bodyPr>
            <a:normAutofit fontScale="90000"/>
          </a:bodyPr>
          <a:lstStyle/>
          <a:p>
            <a:r>
              <a:rPr lang="en-US" b="1" dirty="0"/>
              <a:t>Domestic short break  tourists: DESTINATION EXPERIENCE</a:t>
            </a:r>
            <a:endParaRPr lang="en-US" dirty="0"/>
          </a:p>
        </p:txBody>
      </p:sp>
      <p:sp>
        <p:nvSpPr>
          <p:cNvPr id="9" name="AutoShape 5"/>
          <p:cNvSpPr>
            <a:spLocks noChangeArrowheads="1"/>
          </p:cNvSpPr>
          <p:nvPr/>
        </p:nvSpPr>
        <p:spPr bwMode="auto">
          <a:xfrm>
            <a:off x="367658" y="780962"/>
            <a:ext cx="1414014" cy="976431"/>
          </a:xfrm>
          <a:prstGeom prst="homePlate">
            <a:avLst>
              <a:gd name="adj" fmla="val 4012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Anticipation</a:t>
            </a:r>
          </a:p>
        </p:txBody>
      </p:sp>
      <p:sp>
        <p:nvSpPr>
          <p:cNvPr id="10" name="AutoShape 6"/>
          <p:cNvSpPr>
            <a:spLocks noChangeArrowheads="1"/>
          </p:cNvSpPr>
          <p:nvPr/>
        </p:nvSpPr>
        <p:spPr bwMode="auto">
          <a:xfrm>
            <a:off x="1510666" y="780962"/>
            <a:ext cx="1613221" cy="976431"/>
          </a:xfrm>
          <a:prstGeom prst="chevron">
            <a:avLst>
              <a:gd name="adj" fmla="val 4265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to place</a:t>
            </a:r>
          </a:p>
        </p:txBody>
      </p:sp>
      <p:sp>
        <p:nvSpPr>
          <p:cNvPr id="11" name="AutoShape 7"/>
          <p:cNvSpPr>
            <a:spLocks noChangeArrowheads="1"/>
          </p:cNvSpPr>
          <p:nvPr/>
        </p:nvSpPr>
        <p:spPr bwMode="auto">
          <a:xfrm>
            <a:off x="2867988" y="780962"/>
            <a:ext cx="2928958" cy="976431"/>
          </a:xfrm>
          <a:prstGeom prst="chevron">
            <a:avLst>
              <a:gd name="adj" fmla="val 45139"/>
            </a:avLst>
          </a:prstGeom>
          <a:solidFill>
            <a:schemeClr val="accent2">
              <a:lumMod val="20000"/>
              <a:lumOff val="80000"/>
            </a:schemeClr>
          </a:solidFill>
          <a:ln w="19050">
            <a:solidFill>
              <a:schemeClr val="accent2">
                <a:lumMod val="50000"/>
              </a:schemeClr>
            </a:solidFill>
            <a:miter lim="800000"/>
            <a:headEnd/>
            <a:tailEnd/>
          </a:ln>
          <a:effectLst/>
        </p:spPr>
        <p:txBody>
          <a:bodyPr anchor="ctr"/>
          <a:lstStyle/>
          <a:p>
            <a:pPr algn="ctr" eaLnBrk="1" hangingPunct="1"/>
            <a:r>
              <a:rPr lang="en-US" sz="1400" b="1" dirty="0">
                <a:solidFill>
                  <a:schemeClr val="tx1">
                    <a:lumMod val="95000"/>
                    <a:lumOff val="5000"/>
                  </a:schemeClr>
                </a:solidFill>
                <a:latin typeface="Times New Roman" pitchFamily="18" charset="0"/>
              </a:rPr>
              <a:t>Destination Experience</a:t>
            </a:r>
          </a:p>
        </p:txBody>
      </p:sp>
      <p:sp>
        <p:nvSpPr>
          <p:cNvPr id="12" name="AutoShape 8"/>
          <p:cNvSpPr>
            <a:spLocks noChangeArrowheads="1"/>
          </p:cNvSpPr>
          <p:nvPr/>
        </p:nvSpPr>
        <p:spPr bwMode="auto">
          <a:xfrm>
            <a:off x="5511194" y="780962"/>
            <a:ext cx="1637464"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back</a:t>
            </a:r>
          </a:p>
        </p:txBody>
      </p:sp>
      <p:sp>
        <p:nvSpPr>
          <p:cNvPr id="13" name="AutoShape 9"/>
          <p:cNvSpPr>
            <a:spLocks noChangeArrowheads="1"/>
          </p:cNvSpPr>
          <p:nvPr/>
        </p:nvSpPr>
        <p:spPr bwMode="auto">
          <a:xfrm>
            <a:off x="6888873" y="780962"/>
            <a:ext cx="2125786"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    Recollection</a:t>
            </a:r>
          </a:p>
        </p:txBody>
      </p:sp>
      <p:sp>
        <p:nvSpPr>
          <p:cNvPr id="14" name="Text Placeholder 13"/>
          <p:cNvSpPr>
            <a:spLocks noGrp="1"/>
          </p:cNvSpPr>
          <p:nvPr>
            <p:ph type="body" idx="1"/>
          </p:nvPr>
        </p:nvSpPr>
        <p:spPr>
          <a:xfrm>
            <a:off x="611011" y="2129833"/>
            <a:ext cx="4040188" cy="639762"/>
          </a:xfrm>
        </p:spPr>
        <p:txBody>
          <a:bodyPr>
            <a:normAutofit lnSpcReduction="10000"/>
          </a:bodyPr>
          <a:lstStyle/>
          <a:p>
            <a:r>
              <a:rPr lang="en-US" dirty="0"/>
              <a:t>Number of Overnight Stays Domestic Visitors</a:t>
            </a:r>
          </a:p>
        </p:txBody>
      </p:sp>
      <p:graphicFrame>
        <p:nvGraphicFramePr>
          <p:cNvPr id="15" name="Chart 14"/>
          <p:cNvGraphicFramePr/>
          <p:nvPr/>
        </p:nvGraphicFramePr>
        <p:xfrm>
          <a:off x="581988" y="3156221"/>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611011" y="6153727"/>
            <a:ext cx="3553482" cy="276999"/>
          </a:xfrm>
          <a:prstGeom prst="rect">
            <a:avLst/>
          </a:prstGeom>
          <a:noFill/>
        </p:spPr>
        <p:txBody>
          <a:bodyPr wrap="square" rtlCol="0">
            <a:spAutoFit/>
          </a:bodyPr>
          <a:lstStyle/>
          <a:p>
            <a:r>
              <a:rPr lang="en-US" sz="1200" dirty="0">
                <a:latin typeface="Times New Roman"/>
                <a:cs typeface="Times New Roman"/>
              </a:rPr>
              <a:t>Source: National Statistics Office</a:t>
            </a:r>
          </a:p>
        </p:txBody>
      </p:sp>
    </p:spTree>
    <p:extLst>
      <p:ext uri="{BB962C8B-B14F-4D97-AF65-F5344CB8AC3E}">
        <p14:creationId xmlns:p14="http://schemas.microsoft.com/office/powerpoint/2010/main" val="2207412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02608"/>
          </a:xfrm>
        </p:spPr>
        <p:txBody>
          <a:bodyPr>
            <a:normAutofit fontScale="90000"/>
          </a:bodyPr>
          <a:lstStyle/>
          <a:p>
            <a:r>
              <a:rPr lang="en-US" b="1" dirty="0"/>
              <a:t>Domestic short break  tourists: DESTINATION EXPERIENCE</a:t>
            </a:r>
            <a:endParaRPr lang="en-US" dirty="0"/>
          </a:p>
        </p:txBody>
      </p:sp>
      <p:sp>
        <p:nvSpPr>
          <p:cNvPr id="5" name="Text Placeholder 4"/>
          <p:cNvSpPr>
            <a:spLocks noGrp="1"/>
          </p:cNvSpPr>
          <p:nvPr>
            <p:ph type="body" idx="1"/>
          </p:nvPr>
        </p:nvSpPr>
        <p:spPr>
          <a:xfrm>
            <a:off x="367658" y="1662894"/>
            <a:ext cx="4040188" cy="460075"/>
          </a:xfrm>
        </p:spPr>
        <p:txBody>
          <a:bodyPr/>
          <a:lstStyle/>
          <a:p>
            <a:pPr algn="ctr"/>
            <a:r>
              <a:rPr lang="en-US" dirty="0"/>
              <a:t>Summary of Gaps and Opportunities</a:t>
            </a:r>
          </a:p>
        </p:txBody>
      </p:sp>
      <p:sp>
        <p:nvSpPr>
          <p:cNvPr id="6" name="Content Placeholder 5"/>
          <p:cNvSpPr>
            <a:spLocks noGrp="1"/>
          </p:cNvSpPr>
          <p:nvPr>
            <p:ph sz="half" idx="2"/>
          </p:nvPr>
        </p:nvSpPr>
        <p:spPr>
          <a:xfrm>
            <a:off x="457199" y="2097803"/>
            <a:ext cx="8557459" cy="4354412"/>
          </a:xfrm>
        </p:spPr>
        <p:txBody>
          <a:bodyPr>
            <a:normAutofit fontScale="77500" lnSpcReduction="20000"/>
          </a:bodyPr>
          <a:lstStyle/>
          <a:p>
            <a:pPr marL="0" indent="0">
              <a:buNone/>
            </a:pPr>
            <a:r>
              <a:rPr lang="en-US" sz="1297" b="1" i="1" dirty="0"/>
              <a:t>How long do they stay?</a:t>
            </a:r>
            <a:endParaRPr lang="en-US" sz="1297" b="1" i="1" dirty="0" smtClean="0"/>
          </a:p>
          <a:p>
            <a:r>
              <a:rPr lang="en-US" sz="1297" dirty="0" smtClean="0"/>
              <a:t>Average </a:t>
            </a:r>
            <a:r>
              <a:rPr lang="en-US" sz="1297" dirty="0"/>
              <a:t>length of stay was 4.1 nights in 2014 and 2015. There is an opportunity to increase the length of stay by offering additional activities  or increase the quality of the current activities and </a:t>
            </a:r>
            <a:r>
              <a:rPr lang="en-US" sz="1297" dirty="0" smtClean="0"/>
              <a:t>attractions</a:t>
            </a:r>
          </a:p>
          <a:p>
            <a:r>
              <a:rPr lang="en-US" sz="1297" dirty="0" smtClean="0"/>
              <a:t>Domestic travel is high concentrated around the summer months. Festivals and special promotions can stimulate domestic tourism during low season</a:t>
            </a:r>
          </a:p>
          <a:p>
            <a:pPr marL="0" indent="0">
              <a:buNone/>
            </a:pPr>
            <a:endParaRPr lang="en-US" sz="1297" dirty="0"/>
          </a:p>
          <a:p>
            <a:pPr marL="0" indent="0">
              <a:buNone/>
            </a:pPr>
            <a:r>
              <a:rPr lang="en-US" sz="1297" b="1" i="1" dirty="0"/>
              <a:t>Where do they stay (locations)?</a:t>
            </a:r>
            <a:endParaRPr lang="en-US" sz="1297" b="1" i="1" dirty="0" smtClean="0"/>
          </a:p>
          <a:p>
            <a:r>
              <a:rPr lang="en-US" sz="1297" dirty="0" smtClean="0"/>
              <a:t>Overnight </a:t>
            </a:r>
            <a:r>
              <a:rPr lang="en-US" sz="1297" dirty="0"/>
              <a:t>stays by domestic tourists is heavily concentrated around Lake </a:t>
            </a:r>
            <a:r>
              <a:rPr lang="en-US" sz="1297" dirty="0" err="1"/>
              <a:t>Ohrid</a:t>
            </a:r>
            <a:r>
              <a:rPr lang="en-US" sz="1297" dirty="0"/>
              <a:t> and Lake </a:t>
            </a:r>
            <a:r>
              <a:rPr lang="en-US" sz="1297" dirty="0" err="1"/>
              <a:t>Dojran</a:t>
            </a:r>
            <a:r>
              <a:rPr lang="en-US" sz="1297" dirty="0"/>
              <a:t>. Destinations around these lakes are at maximum carrying capacity during the summer months. More geographic spread of domestic travel would release these destinations as well spread the economic benefits of tourism over a wider area. </a:t>
            </a:r>
          </a:p>
          <a:p>
            <a:pPr marL="0" indent="0">
              <a:buNone/>
            </a:pPr>
            <a:endParaRPr lang="en-US" sz="1297" dirty="0"/>
          </a:p>
          <a:p>
            <a:pPr marL="0" indent="0">
              <a:buNone/>
            </a:pPr>
            <a:r>
              <a:rPr lang="en-US" sz="1297" b="1" i="1" dirty="0"/>
              <a:t>What type of accommodations do they use?</a:t>
            </a:r>
          </a:p>
          <a:p>
            <a:r>
              <a:rPr lang="en-US" sz="1297" dirty="0"/>
              <a:t>The majority of domestic travelers prefer to stay in rental homes and apartments. While there are a number of sites through which private homes can be booked, there is room for improvement. </a:t>
            </a:r>
          </a:p>
          <a:p>
            <a:r>
              <a:rPr lang="en-US" sz="1297" dirty="0"/>
              <a:t>Service standards at some hotels are </a:t>
            </a:r>
            <a:r>
              <a:rPr lang="en-US" sz="1297" dirty="0" smtClean="0"/>
              <a:t>low and a decisive factor for domestic travelers to recombined it to their friends or to return</a:t>
            </a:r>
          </a:p>
          <a:p>
            <a:pPr marL="0" indent="0">
              <a:buNone/>
            </a:pPr>
            <a:endParaRPr lang="en-US" sz="1297" i="1" dirty="0" smtClean="0"/>
          </a:p>
          <a:p>
            <a:pPr marL="0" indent="0">
              <a:buNone/>
            </a:pPr>
            <a:r>
              <a:rPr lang="en-US" sz="1297" i="1" dirty="0" smtClean="0"/>
              <a:t>“ </a:t>
            </a:r>
            <a:r>
              <a:rPr lang="en-US" sz="1297" i="1" dirty="0"/>
              <a:t>I had booked two rooms at a nice hotel but when I came the rooms smelled of smoke. When I requested another room, I needed to pay more as they only had larger rooms which were smoke free. I thought that was just bad service” </a:t>
            </a:r>
            <a:r>
              <a:rPr lang="en-US" sz="1297" dirty="0"/>
              <a:t>–Domestic traveler</a:t>
            </a:r>
          </a:p>
          <a:p>
            <a:pPr marL="0" indent="0">
              <a:buNone/>
            </a:pPr>
            <a:endParaRPr lang="en-US" sz="1297" dirty="0"/>
          </a:p>
          <a:p>
            <a:pPr marL="0" indent="0">
              <a:buNone/>
            </a:pPr>
            <a:r>
              <a:rPr lang="en-US" sz="1297" b="1" i="1" dirty="0"/>
              <a:t>How do they move around?</a:t>
            </a:r>
            <a:endParaRPr lang="en-US" sz="1297" dirty="0" smtClean="0"/>
          </a:p>
          <a:p>
            <a:r>
              <a:rPr lang="en-US" sz="1297" dirty="0" smtClean="0"/>
              <a:t>While </a:t>
            </a:r>
            <a:r>
              <a:rPr lang="en-US" sz="1297" dirty="0"/>
              <a:t>domestic travelers tend to travel to and from the destination</a:t>
            </a:r>
            <a:r>
              <a:rPr lang="en-US" sz="1297" dirty="0" smtClean="0"/>
              <a:t> using their own car, </a:t>
            </a:r>
            <a:r>
              <a:rPr lang="en-US" sz="1297" dirty="0"/>
              <a:t>they could use alternative transportation (bikes) to travel within the </a:t>
            </a:r>
            <a:r>
              <a:rPr lang="en-US" sz="1297" dirty="0" smtClean="0"/>
              <a:t>destination.</a:t>
            </a:r>
          </a:p>
          <a:p>
            <a:r>
              <a:rPr lang="en-US" sz="1297" dirty="0" smtClean="0"/>
              <a:t>Reliable public transportation is not available around all destinations</a:t>
            </a:r>
          </a:p>
          <a:p>
            <a:r>
              <a:rPr lang="en-US" sz="1297" dirty="0" smtClean="0"/>
              <a:t>Signage to natural and cultural attractions is in some places limited to signs near the main road and after that you have to ask. </a:t>
            </a:r>
          </a:p>
          <a:p>
            <a:r>
              <a:rPr lang="en-US" sz="1297" dirty="0" smtClean="0"/>
              <a:t>Some of the roads are in bad shape and this increases the travel time to some destinations and attractions</a:t>
            </a:r>
          </a:p>
          <a:p>
            <a:r>
              <a:rPr lang="en-US" sz="1297" dirty="0" smtClean="0"/>
              <a:t>Road safety and speeding are an issue.</a:t>
            </a:r>
          </a:p>
          <a:p>
            <a:pPr marL="0" indent="0"/>
            <a:endParaRPr lang="en-US" sz="1297" dirty="0"/>
          </a:p>
          <a:p>
            <a:pPr marL="0" indent="0">
              <a:buNone/>
            </a:pPr>
            <a:r>
              <a:rPr lang="en-US" sz="1297" b="1" i="1" dirty="0"/>
              <a:t>What activities do they engage in? </a:t>
            </a:r>
            <a:endParaRPr lang="en-US" sz="1297" dirty="0"/>
          </a:p>
          <a:p>
            <a:r>
              <a:rPr lang="en-US" sz="1290" dirty="0"/>
              <a:t>There has been a recent trend for a more active lifestyle by Macedonians. This provides opportunities to provide activities that would require active participation such as hiking, biking or other physical activities. </a:t>
            </a:r>
          </a:p>
          <a:p>
            <a:pPr marL="0" indent="0">
              <a:buNone/>
            </a:pPr>
            <a:endParaRPr lang="en-US" sz="1200" b="1" i="1" dirty="0"/>
          </a:p>
        </p:txBody>
      </p:sp>
      <p:sp>
        <p:nvSpPr>
          <p:cNvPr id="9" name="AutoShape 5"/>
          <p:cNvSpPr>
            <a:spLocks noChangeArrowheads="1"/>
          </p:cNvSpPr>
          <p:nvPr/>
        </p:nvSpPr>
        <p:spPr bwMode="auto">
          <a:xfrm>
            <a:off x="367658" y="780962"/>
            <a:ext cx="1414014" cy="976431"/>
          </a:xfrm>
          <a:prstGeom prst="homePlate">
            <a:avLst>
              <a:gd name="adj" fmla="val 4012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Anticipation</a:t>
            </a:r>
          </a:p>
        </p:txBody>
      </p:sp>
      <p:sp>
        <p:nvSpPr>
          <p:cNvPr id="10" name="AutoShape 6"/>
          <p:cNvSpPr>
            <a:spLocks noChangeArrowheads="1"/>
          </p:cNvSpPr>
          <p:nvPr/>
        </p:nvSpPr>
        <p:spPr bwMode="auto">
          <a:xfrm>
            <a:off x="1510666" y="780962"/>
            <a:ext cx="1613221" cy="976431"/>
          </a:xfrm>
          <a:prstGeom prst="chevron">
            <a:avLst>
              <a:gd name="adj" fmla="val 4265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to place</a:t>
            </a:r>
          </a:p>
        </p:txBody>
      </p:sp>
      <p:sp>
        <p:nvSpPr>
          <p:cNvPr id="11" name="AutoShape 7"/>
          <p:cNvSpPr>
            <a:spLocks noChangeArrowheads="1"/>
          </p:cNvSpPr>
          <p:nvPr/>
        </p:nvSpPr>
        <p:spPr bwMode="auto">
          <a:xfrm>
            <a:off x="2867988" y="780962"/>
            <a:ext cx="2928958" cy="976431"/>
          </a:xfrm>
          <a:prstGeom prst="chevron">
            <a:avLst>
              <a:gd name="adj" fmla="val 45139"/>
            </a:avLst>
          </a:prstGeom>
          <a:solidFill>
            <a:schemeClr val="accent2">
              <a:lumMod val="20000"/>
              <a:lumOff val="80000"/>
            </a:schemeClr>
          </a:solidFill>
          <a:ln w="19050">
            <a:solidFill>
              <a:schemeClr val="accent2">
                <a:lumMod val="50000"/>
              </a:schemeClr>
            </a:solidFill>
            <a:miter lim="800000"/>
            <a:headEnd/>
            <a:tailEnd/>
          </a:ln>
          <a:effectLst/>
        </p:spPr>
        <p:txBody>
          <a:bodyPr anchor="ctr"/>
          <a:lstStyle/>
          <a:p>
            <a:pPr algn="ctr" eaLnBrk="1" hangingPunct="1"/>
            <a:r>
              <a:rPr lang="en-US" sz="1400" b="1" dirty="0">
                <a:solidFill>
                  <a:schemeClr val="tx1">
                    <a:lumMod val="95000"/>
                    <a:lumOff val="5000"/>
                  </a:schemeClr>
                </a:solidFill>
                <a:latin typeface="Times New Roman" pitchFamily="18" charset="0"/>
              </a:rPr>
              <a:t>Destination Experience</a:t>
            </a:r>
          </a:p>
        </p:txBody>
      </p:sp>
      <p:sp>
        <p:nvSpPr>
          <p:cNvPr id="12" name="AutoShape 8"/>
          <p:cNvSpPr>
            <a:spLocks noChangeArrowheads="1"/>
          </p:cNvSpPr>
          <p:nvPr/>
        </p:nvSpPr>
        <p:spPr bwMode="auto">
          <a:xfrm>
            <a:off x="5511194" y="780962"/>
            <a:ext cx="1637464"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back</a:t>
            </a:r>
          </a:p>
        </p:txBody>
      </p:sp>
      <p:sp>
        <p:nvSpPr>
          <p:cNvPr id="13" name="AutoShape 9"/>
          <p:cNvSpPr>
            <a:spLocks noChangeArrowheads="1"/>
          </p:cNvSpPr>
          <p:nvPr/>
        </p:nvSpPr>
        <p:spPr bwMode="auto">
          <a:xfrm>
            <a:off x="6888873" y="780962"/>
            <a:ext cx="2125786"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    Recollection</a:t>
            </a:r>
          </a:p>
        </p:txBody>
      </p:sp>
    </p:spTree>
    <p:extLst>
      <p:ext uri="{BB962C8B-B14F-4D97-AF65-F5344CB8AC3E}">
        <p14:creationId xmlns:p14="http://schemas.microsoft.com/office/powerpoint/2010/main" val="2207412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02608"/>
          </a:xfrm>
        </p:spPr>
        <p:txBody>
          <a:bodyPr>
            <a:normAutofit fontScale="90000"/>
          </a:bodyPr>
          <a:lstStyle/>
          <a:p>
            <a:r>
              <a:rPr lang="en-US" b="1" dirty="0"/>
              <a:t>Domestic short break  tourists: DESTINATION EXPERIENCE</a:t>
            </a:r>
            <a:endParaRPr lang="en-US" dirty="0"/>
          </a:p>
        </p:txBody>
      </p:sp>
      <p:sp>
        <p:nvSpPr>
          <p:cNvPr id="5" name="Text Placeholder 4"/>
          <p:cNvSpPr>
            <a:spLocks noGrp="1"/>
          </p:cNvSpPr>
          <p:nvPr>
            <p:ph type="body" idx="1"/>
          </p:nvPr>
        </p:nvSpPr>
        <p:spPr>
          <a:xfrm>
            <a:off x="367658" y="1662894"/>
            <a:ext cx="4040188" cy="460075"/>
          </a:xfrm>
        </p:spPr>
        <p:txBody>
          <a:bodyPr/>
          <a:lstStyle/>
          <a:p>
            <a:pPr algn="ctr"/>
            <a:r>
              <a:rPr lang="en-US" dirty="0"/>
              <a:t>Summary of Gaps and Opportunities</a:t>
            </a:r>
          </a:p>
        </p:txBody>
      </p:sp>
      <p:sp>
        <p:nvSpPr>
          <p:cNvPr id="6" name="Content Placeholder 5"/>
          <p:cNvSpPr>
            <a:spLocks noGrp="1"/>
          </p:cNvSpPr>
          <p:nvPr>
            <p:ph sz="half" idx="2"/>
          </p:nvPr>
        </p:nvSpPr>
        <p:spPr>
          <a:xfrm>
            <a:off x="457199" y="2097803"/>
            <a:ext cx="8557459" cy="4354412"/>
          </a:xfrm>
        </p:spPr>
        <p:txBody>
          <a:bodyPr>
            <a:normAutofit fontScale="92500" lnSpcReduction="20000"/>
          </a:bodyPr>
          <a:lstStyle/>
          <a:p>
            <a:pPr marL="0" indent="0">
              <a:buNone/>
            </a:pPr>
            <a:r>
              <a:rPr lang="en-US" sz="1200" b="1" i="1" dirty="0"/>
              <a:t>What attractions do they visit?</a:t>
            </a:r>
          </a:p>
          <a:p>
            <a:r>
              <a:rPr lang="en-US" sz="1200" dirty="0"/>
              <a:t>Some of the current attractions, especially the infrastructure around natural areas are in disrepair. Improving infrastructure such as signage, rest places and paths would make these sites more safe and attractive to visit</a:t>
            </a:r>
          </a:p>
          <a:p>
            <a:r>
              <a:rPr lang="en-US" sz="1200" dirty="0"/>
              <a:t>Providing information (brochures,/ boards) within the destination to inform the domestic market of the different sights and activities</a:t>
            </a:r>
          </a:p>
          <a:p>
            <a:r>
              <a:rPr lang="en-US" sz="1200" dirty="0"/>
              <a:t>There is an opportunity for attractions that cater towards families with children and teenagers which would be attractive to both children and </a:t>
            </a:r>
            <a:r>
              <a:rPr lang="en-US" sz="1200" dirty="0" smtClean="0"/>
              <a:t>parents</a:t>
            </a:r>
          </a:p>
          <a:p>
            <a:r>
              <a:rPr lang="en-US" sz="1200" dirty="0" smtClean="0"/>
              <a:t>Customer service is an issue at some of the attractions causing low customer loyalty</a:t>
            </a:r>
          </a:p>
          <a:p>
            <a:endParaRPr lang="en-US" sz="1200" dirty="0" smtClean="0"/>
          </a:p>
          <a:p>
            <a:pPr>
              <a:buNone/>
            </a:pPr>
            <a:r>
              <a:rPr lang="en-US" sz="1200" i="1" dirty="0" smtClean="0"/>
              <a:t>“The municipalities should ask entrance fees for some of the attractions. This way they could employ someone as a care-taker and use the rest for upkeep” </a:t>
            </a:r>
            <a:r>
              <a:rPr lang="en-US" sz="1200" dirty="0" smtClean="0"/>
              <a:t>Domestic tour operator</a:t>
            </a:r>
          </a:p>
          <a:p>
            <a:pPr>
              <a:buNone/>
            </a:pPr>
            <a:r>
              <a:rPr lang="en-US" sz="1200" dirty="0"/>
              <a:t>“</a:t>
            </a:r>
            <a:r>
              <a:rPr lang="en-US" sz="1200" i="1" dirty="0"/>
              <a:t>Some of the cultural sites outside of Skopje are in desperate need of repair</a:t>
            </a:r>
            <a:r>
              <a:rPr lang="en-US" sz="1200" dirty="0"/>
              <a:t>” – Domestic traveler</a:t>
            </a:r>
          </a:p>
          <a:p>
            <a:pPr>
              <a:buNone/>
            </a:pPr>
            <a:endParaRPr lang="en-US" sz="1200" dirty="0"/>
          </a:p>
          <a:p>
            <a:pPr marL="0" indent="0">
              <a:buNone/>
            </a:pPr>
            <a:r>
              <a:rPr lang="en-US" sz="1200" b="1" i="1" dirty="0"/>
              <a:t>Where and what do they eat (package or not)?</a:t>
            </a:r>
          </a:p>
          <a:p>
            <a:r>
              <a:rPr lang="en-US" sz="1200" dirty="0"/>
              <a:t>There are currently few packages that are focused on the domestic market. Partnerships between accommodation providers, restaurant and and attractions </a:t>
            </a:r>
            <a:r>
              <a:rPr lang="en-US" sz="1200" dirty="0" smtClean="0"/>
              <a:t>promoting </a:t>
            </a:r>
            <a:r>
              <a:rPr lang="en-US" sz="1200" dirty="0"/>
              <a:t>packages specifically for the domestic </a:t>
            </a:r>
            <a:r>
              <a:rPr lang="en-US" sz="1200" dirty="0" smtClean="0"/>
              <a:t>market are limited but could stimulate domestic travel</a:t>
            </a:r>
          </a:p>
          <a:p>
            <a:r>
              <a:rPr lang="en-US" sz="1200" dirty="0"/>
              <a:t> Around some of the attractions there is limited opportunities to eat and drink</a:t>
            </a:r>
          </a:p>
          <a:p>
            <a:pPr marL="0" indent="0"/>
            <a:endParaRPr lang="en-US" sz="1176" dirty="0"/>
          </a:p>
          <a:p>
            <a:pPr marL="0" indent="0">
              <a:buNone/>
            </a:pPr>
            <a:r>
              <a:rPr lang="en-US" sz="1176" dirty="0"/>
              <a:t>“</a:t>
            </a:r>
            <a:r>
              <a:rPr lang="en-US" sz="1176" i="1" dirty="0"/>
              <a:t>We had visited</a:t>
            </a:r>
            <a:r>
              <a:rPr lang="en-US" sz="1176" i="1" dirty="0" smtClean="0"/>
              <a:t> an attraction </a:t>
            </a:r>
            <a:r>
              <a:rPr lang="en-US" sz="1176" i="1" dirty="0"/>
              <a:t>but</a:t>
            </a:r>
            <a:r>
              <a:rPr lang="en-US" sz="1176" i="1" dirty="0" smtClean="0"/>
              <a:t> then we </a:t>
            </a:r>
            <a:r>
              <a:rPr lang="en-US" sz="1176" i="1" dirty="0"/>
              <a:t>had to drive a </a:t>
            </a:r>
            <a:r>
              <a:rPr lang="en-US" sz="1176" i="1" dirty="0" smtClean="0"/>
              <a:t>long time </a:t>
            </a:r>
            <a:r>
              <a:rPr lang="en-US" sz="1176" i="1" dirty="0"/>
              <a:t>before we found a restaurant where we could eat something </a:t>
            </a:r>
            <a:r>
              <a:rPr lang="en-US" sz="1176" dirty="0"/>
              <a:t>“ -  Domestic traveler</a:t>
            </a:r>
          </a:p>
          <a:p>
            <a:pPr marL="0" indent="0">
              <a:buNone/>
            </a:pPr>
            <a:endParaRPr lang="en-US" sz="1200" b="1" i="1" dirty="0"/>
          </a:p>
          <a:p>
            <a:pPr marL="0" indent="0">
              <a:buNone/>
            </a:pPr>
            <a:r>
              <a:rPr lang="en-US" sz="1200" b="1" i="1" dirty="0"/>
              <a:t>Are they guided/ unguided and independent/ group?</a:t>
            </a:r>
          </a:p>
          <a:p>
            <a:r>
              <a:rPr lang="en-US" sz="1189" dirty="0"/>
              <a:t>Currently there are limited offers for guided tours for domestic </a:t>
            </a:r>
            <a:r>
              <a:rPr lang="en-US" sz="1189" dirty="0" smtClean="0"/>
              <a:t>tourists.</a:t>
            </a:r>
          </a:p>
          <a:p>
            <a:pPr marL="0" indent="0">
              <a:buNone/>
            </a:pPr>
            <a:endParaRPr lang="en-US" sz="1200" b="1" i="1" dirty="0"/>
          </a:p>
          <a:p>
            <a:pPr marL="0" indent="0">
              <a:buNone/>
            </a:pPr>
            <a:r>
              <a:rPr lang="en-US" sz="1200" b="1" i="1" dirty="0"/>
              <a:t>How much do they spend</a:t>
            </a:r>
            <a:endParaRPr lang="en-US" sz="1200" b="1" i="1" dirty="0" smtClean="0"/>
          </a:p>
          <a:p>
            <a:r>
              <a:rPr lang="en-US" sz="1189" dirty="0" smtClean="0"/>
              <a:t>Spending </a:t>
            </a:r>
            <a:r>
              <a:rPr lang="en-US" sz="1189" dirty="0"/>
              <a:t>can be increased by providing opportunities to domestic tourists to spend more outside their accommodation by offering well-organized </a:t>
            </a:r>
            <a:r>
              <a:rPr lang="en-US" sz="1189" dirty="0" smtClean="0"/>
              <a:t>attractions, activities and local products. Domestic tourists would like to buy local products but they are difficult to find and there is limited choice. </a:t>
            </a:r>
            <a:endParaRPr lang="en-US" sz="1189" dirty="0"/>
          </a:p>
        </p:txBody>
      </p:sp>
      <p:sp>
        <p:nvSpPr>
          <p:cNvPr id="9" name="AutoShape 5"/>
          <p:cNvSpPr>
            <a:spLocks noChangeArrowheads="1"/>
          </p:cNvSpPr>
          <p:nvPr/>
        </p:nvSpPr>
        <p:spPr bwMode="auto">
          <a:xfrm>
            <a:off x="367658" y="780962"/>
            <a:ext cx="1414014" cy="976431"/>
          </a:xfrm>
          <a:prstGeom prst="homePlate">
            <a:avLst>
              <a:gd name="adj" fmla="val 4012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Anticipation</a:t>
            </a:r>
          </a:p>
        </p:txBody>
      </p:sp>
      <p:sp>
        <p:nvSpPr>
          <p:cNvPr id="10" name="AutoShape 6"/>
          <p:cNvSpPr>
            <a:spLocks noChangeArrowheads="1"/>
          </p:cNvSpPr>
          <p:nvPr/>
        </p:nvSpPr>
        <p:spPr bwMode="auto">
          <a:xfrm>
            <a:off x="1510666" y="780962"/>
            <a:ext cx="1613221" cy="976431"/>
          </a:xfrm>
          <a:prstGeom prst="chevron">
            <a:avLst>
              <a:gd name="adj" fmla="val 4265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to place</a:t>
            </a:r>
          </a:p>
        </p:txBody>
      </p:sp>
      <p:sp>
        <p:nvSpPr>
          <p:cNvPr id="11" name="AutoShape 7"/>
          <p:cNvSpPr>
            <a:spLocks noChangeArrowheads="1"/>
          </p:cNvSpPr>
          <p:nvPr/>
        </p:nvSpPr>
        <p:spPr bwMode="auto">
          <a:xfrm>
            <a:off x="2867988" y="780962"/>
            <a:ext cx="2928958" cy="976431"/>
          </a:xfrm>
          <a:prstGeom prst="chevron">
            <a:avLst>
              <a:gd name="adj" fmla="val 45139"/>
            </a:avLst>
          </a:prstGeom>
          <a:solidFill>
            <a:schemeClr val="accent2">
              <a:lumMod val="20000"/>
              <a:lumOff val="80000"/>
            </a:schemeClr>
          </a:solidFill>
          <a:ln w="19050">
            <a:solidFill>
              <a:schemeClr val="accent2">
                <a:lumMod val="50000"/>
              </a:schemeClr>
            </a:solidFill>
            <a:miter lim="800000"/>
            <a:headEnd/>
            <a:tailEnd/>
          </a:ln>
          <a:effectLst/>
        </p:spPr>
        <p:txBody>
          <a:bodyPr anchor="ctr"/>
          <a:lstStyle/>
          <a:p>
            <a:pPr algn="ctr" eaLnBrk="1" hangingPunct="1"/>
            <a:r>
              <a:rPr lang="en-US" sz="1400" b="1" dirty="0">
                <a:solidFill>
                  <a:schemeClr val="tx1">
                    <a:lumMod val="95000"/>
                    <a:lumOff val="5000"/>
                  </a:schemeClr>
                </a:solidFill>
                <a:latin typeface="Times New Roman" pitchFamily="18" charset="0"/>
              </a:rPr>
              <a:t>Destination Experience</a:t>
            </a:r>
          </a:p>
        </p:txBody>
      </p:sp>
      <p:sp>
        <p:nvSpPr>
          <p:cNvPr id="12" name="AutoShape 8"/>
          <p:cNvSpPr>
            <a:spLocks noChangeArrowheads="1"/>
          </p:cNvSpPr>
          <p:nvPr/>
        </p:nvSpPr>
        <p:spPr bwMode="auto">
          <a:xfrm>
            <a:off x="5511194" y="780962"/>
            <a:ext cx="1637464"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back</a:t>
            </a:r>
          </a:p>
        </p:txBody>
      </p:sp>
      <p:sp>
        <p:nvSpPr>
          <p:cNvPr id="13" name="AutoShape 9"/>
          <p:cNvSpPr>
            <a:spLocks noChangeArrowheads="1"/>
          </p:cNvSpPr>
          <p:nvPr/>
        </p:nvSpPr>
        <p:spPr bwMode="auto">
          <a:xfrm>
            <a:off x="6888873" y="780962"/>
            <a:ext cx="2125786"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    Recollection</a:t>
            </a:r>
          </a:p>
        </p:txBody>
      </p:sp>
    </p:spTree>
    <p:extLst>
      <p:ext uri="{BB962C8B-B14F-4D97-AF65-F5344CB8AC3E}">
        <p14:creationId xmlns:p14="http://schemas.microsoft.com/office/powerpoint/2010/main" val="2207412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02608"/>
          </a:xfrm>
        </p:spPr>
        <p:txBody>
          <a:bodyPr>
            <a:normAutofit fontScale="90000"/>
          </a:bodyPr>
          <a:lstStyle/>
          <a:p>
            <a:r>
              <a:rPr lang="en-US" b="1" dirty="0"/>
              <a:t>Domestic short break tourists: DESTINATION EXPERIENCE</a:t>
            </a:r>
            <a:endParaRPr lang="en-US" dirty="0"/>
          </a:p>
        </p:txBody>
      </p:sp>
      <p:sp>
        <p:nvSpPr>
          <p:cNvPr id="5" name="Text Placeholder 4"/>
          <p:cNvSpPr>
            <a:spLocks noGrp="1"/>
          </p:cNvSpPr>
          <p:nvPr>
            <p:ph type="body" idx="1"/>
          </p:nvPr>
        </p:nvSpPr>
        <p:spPr>
          <a:xfrm>
            <a:off x="457200" y="1924156"/>
            <a:ext cx="4040188" cy="460075"/>
          </a:xfrm>
        </p:spPr>
        <p:txBody>
          <a:bodyPr/>
          <a:lstStyle/>
          <a:p>
            <a:pPr algn="ctr"/>
            <a:r>
              <a:rPr lang="en-US" dirty="0"/>
              <a:t>Ideal</a:t>
            </a:r>
          </a:p>
        </p:txBody>
      </p:sp>
      <p:sp>
        <p:nvSpPr>
          <p:cNvPr id="6" name="Content Placeholder 5"/>
          <p:cNvSpPr>
            <a:spLocks noGrp="1"/>
          </p:cNvSpPr>
          <p:nvPr>
            <p:ph sz="half" idx="2"/>
          </p:nvPr>
        </p:nvSpPr>
        <p:spPr>
          <a:xfrm>
            <a:off x="457200" y="2341639"/>
            <a:ext cx="4040188" cy="4354412"/>
          </a:xfrm>
        </p:spPr>
        <p:txBody>
          <a:bodyPr>
            <a:normAutofit/>
          </a:bodyPr>
          <a:lstStyle/>
          <a:p>
            <a:pPr marL="0" indent="0">
              <a:buNone/>
            </a:pPr>
            <a:r>
              <a:rPr lang="en-US" sz="1200" b="1" i="1" dirty="0"/>
              <a:t>Means of travel back?</a:t>
            </a:r>
          </a:p>
          <a:p>
            <a:r>
              <a:rPr lang="is-IS" sz="1200" dirty="0"/>
              <a:t>They have options traveling back (own car, rental car, public transportation</a:t>
            </a:r>
          </a:p>
          <a:p>
            <a:endParaRPr lang="is-IS" sz="1200" dirty="0"/>
          </a:p>
          <a:p>
            <a:pPr>
              <a:buNone/>
            </a:pPr>
            <a:r>
              <a:rPr lang="is-IS" sz="1200" b="1" i="1" dirty="0"/>
              <a:t>Exit point from Macedonia (land/air and location?</a:t>
            </a:r>
            <a:endParaRPr lang="is-IS" sz="1200" i="1" u="sng" dirty="0"/>
          </a:p>
          <a:p>
            <a:r>
              <a:rPr lang="is-IS" sz="1200" dirty="0"/>
              <a:t>Not applicable</a:t>
            </a:r>
            <a:endParaRPr lang="en-US" sz="1200" dirty="0"/>
          </a:p>
        </p:txBody>
      </p:sp>
      <p:sp>
        <p:nvSpPr>
          <p:cNvPr id="7" name="Text Placeholder 6"/>
          <p:cNvSpPr>
            <a:spLocks noGrp="1"/>
          </p:cNvSpPr>
          <p:nvPr>
            <p:ph type="body" sz="quarter" idx="3"/>
          </p:nvPr>
        </p:nvSpPr>
        <p:spPr>
          <a:xfrm>
            <a:off x="4645025" y="1924156"/>
            <a:ext cx="4041775" cy="460075"/>
          </a:xfrm>
        </p:spPr>
        <p:txBody>
          <a:bodyPr/>
          <a:lstStyle/>
          <a:p>
            <a:pPr algn="ctr"/>
            <a:r>
              <a:rPr lang="en-US" dirty="0"/>
              <a:t>Current</a:t>
            </a:r>
          </a:p>
        </p:txBody>
      </p:sp>
      <p:sp>
        <p:nvSpPr>
          <p:cNvPr id="8" name="Content Placeholder 7"/>
          <p:cNvSpPr>
            <a:spLocks noGrp="1"/>
          </p:cNvSpPr>
          <p:nvPr>
            <p:ph sz="quarter" idx="4"/>
          </p:nvPr>
        </p:nvSpPr>
        <p:spPr>
          <a:xfrm>
            <a:off x="4645025" y="2341639"/>
            <a:ext cx="4041775" cy="4354412"/>
          </a:xfrm>
        </p:spPr>
        <p:txBody>
          <a:bodyPr>
            <a:normAutofit/>
          </a:bodyPr>
          <a:lstStyle/>
          <a:p>
            <a:pPr marL="0" indent="0">
              <a:buNone/>
            </a:pPr>
            <a:r>
              <a:rPr lang="en-US" sz="1200" b="1" i="1" dirty="0"/>
              <a:t>Means of travel back?</a:t>
            </a:r>
          </a:p>
          <a:p>
            <a:r>
              <a:rPr lang="is-IS" sz="1200" dirty="0"/>
              <a:t>Far majority of dom</a:t>
            </a:r>
            <a:r>
              <a:rPr lang="mk-MK" sz="1200" dirty="0"/>
              <a:t>е</a:t>
            </a:r>
            <a:r>
              <a:rPr lang="is-IS" sz="1200" dirty="0"/>
              <a:t>stic short break tourists travel</a:t>
            </a:r>
            <a:r>
              <a:rPr lang="is-IS" sz="1200" dirty="0" smtClean="0"/>
              <a:t> by own car</a:t>
            </a:r>
            <a:endParaRPr lang="is-IS" sz="1200" dirty="0"/>
          </a:p>
          <a:p>
            <a:endParaRPr lang="is-IS" sz="1200" dirty="0"/>
          </a:p>
          <a:p>
            <a:pPr>
              <a:buNone/>
            </a:pPr>
            <a:r>
              <a:rPr lang="is-IS" sz="1200" b="1" i="1" dirty="0"/>
              <a:t>Exit point from Macedonia (land/air and location?</a:t>
            </a:r>
            <a:endParaRPr lang="en-US" sz="1200" b="1" i="1" dirty="0"/>
          </a:p>
          <a:p>
            <a:r>
              <a:rPr lang="is-IS" sz="1200" dirty="0"/>
              <a:t>Not applicable</a:t>
            </a:r>
            <a:endParaRPr lang="en-US" sz="1200" dirty="0"/>
          </a:p>
          <a:p>
            <a:pPr marL="0" indent="0">
              <a:buNone/>
            </a:pPr>
            <a:endParaRPr lang="en-US" sz="1200" dirty="0"/>
          </a:p>
        </p:txBody>
      </p:sp>
      <p:sp>
        <p:nvSpPr>
          <p:cNvPr id="9" name="AutoShape 5"/>
          <p:cNvSpPr>
            <a:spLocks noChangeArrowheads="1"/>
          </p:cNvSpPr>
          <p:nvPr/>
        </p:nvSpPr>
        <p:spPr bwMode="auto">
          <a:xfrm>
            <a:off x="367658" y="780962"/>
            <a:ext cx="1414014" cy="976431"/>
          </a:xfrm>
          <a:prstGeom prst="homePlate">
            <a:avLst>
              <a:gd name="adj" fmla="val 4012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Anticipation</a:t>
            </a:r>
          </a:p>
        </p:txBody>
      </p:sp>
      <p:sp>
        <p:nvSpPr>
          <p:cNvPr id="10" name="AutoShape 6"/>
          <p:cNvSpPr>
            <a:spLocks noChangeArrowheads="1"/>
          </p:cNvSpPr>
          <p:nvPr/>
        </p:nvSpPr>
        <p:spPr bwMode="auto">
          <a:xfrm>
            <a:off x="1510666" y="780962"/>
            <a:ext cx="1613221" cy="976431"/>
          </a:xfrm>
          <a:prstGeom prst="chevron">
            <a:avLst>
              <a:gd name="adj" fmla="val 4265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to place</a:t>
            </a:r>
          </a:p>
        </p:txBody>
      </p:sp>
      <p:sp>
        <p:nvSpPr>
          <p:cNvPr id="11" name="AutoShape 7"/>
          <p:cNvSpPr>
            <a:spLocks noChangeArrowheads="1"/>
          </p:cNvSpPr>
          <p:nvPr/>
        </p:nvSpPr>
        <p:spPr bwMode="auto">
          <a:xfrm>
            <a:off x="2867988" y="780962"/>
            <a:ext cx="2928958" cy="976431"/>
          </a:xfrm>
          <a:prstGeom prst="chevron">
            <a:avLst>
              <a:gd name="adj" fmla="val 45139"/>
            </a:avLst>
          </a:prstGeom>
          <a:noFill/>
          <a:ln w="19050">
            <a:solidFill>
              <a:schemeClr val="accent2">
                <a:lumMod val="50000"/>
              </a:schemeClr>
            </a:solidFill>
            <a:miter lim="800000"/>
            <a:headEnd/>
            <a:tailEnd/>
          </a:ln>
          <a:effectLst/>
        </p:spPr>
        <p:txBody>
          <a:bodyPr anchor="ctr"/>
          <a:lstStyle/>
          <a:p>
            <a:pPr algn="ctr" eaLnBrk="1" hangingPunct="1"/>
            <a:r>
              <a:rPr lang="en-US" sz="1400" b="1" dirty="0">
                <a:solidFill>
                  <a:schemeClr val="tx1">
                    <a:lumMod val="95000"/>
                    <a:lumOff val="5000"/>
                  </a:schemeClr>
                </a:solidFill>
                <a:latin typeface="Times New Roman" pitchFamily="18" charset="0"/>
              </a:rPr>
              <a:t>Destination Experience</a:t>
            </a:r>
          </a:p>
        </p:txBody>
      </p:sp>
      <p:sp>
        <p:nvSpPr>
          <p:cNvPr id="12" name="AutoShape 8"/>
          <p:cNvSpPr>
            <a:spLocks noChangeArrowheads="1"/>
          </p:cNvSpPr>
          <p:nvPr/>
        </p:nvSpPr>
        <p:spPr bwMode="auto">
          <a:xfrm>
            <a:off x="5511194" y="780962"/>
            <a:ext cx="1637464" cy="976431"/>
          </a:xfrm>
          <a:prstGeom prst="chevron">
            <a:avLst>
              <a:gd name="adj" fmla="val 42659"/>
            </a:avLst>
          </a:prstGeom>
          <a:solidFill>
            <a:schemeClr val="accent2">
              <a:lumMod val="20000"/>
              <a:lumOff val="80000"/>
            </a:schemeClr>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back</a:t>
            </a:r>
          </a:p>
        </p:txBody>
      </p:sp>
      <p:sp>
        <p:nvSpPr>
          <p:cNvPr id="13" name="AutoShape 9"/>
          <p:cNvSpPr>
            <a:spLocks noChangeArrowheads="1"/>
          </p:cNvSpPr>
          <p:nvPr/>
        </p:nvSpPr>
        <p:spPr bwMode="auto">
          <a:xfrm>
            <a:off x="6888873" y="780962"/>
            <a:ext cx="2125786"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    Recollection</a:t>
            </a:r>
          </a:p>
        </p:txBody>
      </p:sp>
    </p:spTree>
    <p:extLst>
      <p:ext uri="{BB962C8B-B14F-4D97-AF65-F5344CB8AC3E}">
        <p14:creationId xmlns:p14="http://schemas.microsoft.com/office/powerpoint/2010/main" val="2207412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4547" y="110252"/>
            <a:ext cx="8709882" cy="2836976"/>
          </a:xfrm>
        </p:spPr>
        <p:txBody>
          <a:bodyPr>
            <a:normAutofit/>
          </a:bodyPr>
          <a:lstStyle/>
          <a:p>
            <a:r>
              <a:rPr lang="en-US" b="1" dirty="0"/>
              <a:t>Domestic Short Break Tourists</a:t>
            </a:r>
            <a:br>
              <a:rPr lang="en-US" b="1" dirty="0"/>
            </a:br>
            <a:r>
              <a:rPr lang="en-US" b="1" dirty="0"/>
              <a:t/>
            </a:r>
            <a:br>
              <a:rPr lang="en-US" b="1" dirty="0"/>
            </a:br>
            <a:r>
              <a:rPr lang="en-US" sz="2800" dirty="0"/>
              <a:t>Ideal Traveler Profile: Nikola, </a:t>
            </a:r>
            <a:r>
              <a:rPr lang="en-US" sz="2800" dirty="0" err="1"/>
              <a:t>Marija</a:t>
            </a:r>
            <a:r>
              <a:rPr lang="en-US" sz="2800" dirty="0"/>
              <a:t>, Maja and </a:t>
            </a:r>
            <a:r>
              <a:rPr lang="en-US" sz="2800" dirty="0" err="1"/>
              <a:t>Darko</a:t>
            </a:r>
            <a:r>
              <a:rPr lang="en-US" sz="2800" dirty="0"/>
              <a:t> </a:t>
            </a:r>
            <a:br>
              <a:rPr lang="en-US" sz="2800" dirty="0"/>
            </a:br>
            <a:r>
              <a:rPr lang="en-US" sz="2800" dirty="0"/>
              <a:t>&amp;</a:t>
            </a:r>
            <a:br>
              <a:rPr lang="en-US" sz="2800" dirty="0"/>
            </a:br>
            <a:r>
              <a:rPr lang="en-US" sz="2800" dirty="0">
                <a:solidFill>
                  <a:schemeClr val="bg1">
                    <a:lumMod val="75000"/>
                  </a:schemeClr>
                </a:solidFill>
              </a:rPr>
              <a:t>Visitor Experience Value Chain Analysis</a:t>
            </a:r>
            <a:br>
              <a:rPr lang="en-US" sz="2800" dirty="0">
                <a:solidFill>
                  <a:schemeClr val="bg1">
                    <a:lumMod val="75000"/>
                  </a:schemeClr>
                </a:solidFill>
              </a:rPr>
            </a:br>
            <a:r>
              <a:rPr lang="en-US" sz="2800" dirty="0">
                <a:solidFill>
                  <a:schemeClr val="bg1">
                    <a:lumMod val="75000"/>
                  </a:schemeClr>
                </a:solidFill>
              </a:rPr>
              <a:t> (VCA)</a:t>
            </a:r>
            <a:endParaRPr lang="en-US" sz="2800" b="1" dirty="0">
              <a:solidFill>
                <a:schemeClr val="bg1">
                  <a:lumMod val="75000"/>
                </a:schemeClr>
              </a:solidFill>
            </a:endParaRPr>
          </a:p>
        </p:txBody>
      </p:sp>
      <p:pic>
        <p:nvPicPr>
          <p:cNvPr id="5" name="Picture 4" descr="Screen Shot 2016-06-27 at 11.10.04 PM.png"/>
          <p:cNvPicPr>
            <a:picLocks noChangeAspect="1"/>
          </p:cNvPicPr>
          <p:nvPr/>
        </p:nvPicPr>
        <p:blipFill>
          <a:blip r:embed="rId3"/>
          <a:stretch>
            <a:fillRect/>
          </a:stretch>
        </p:blipFill>
        <p:spPr>
          <a:xfrm>
            <a:off x="2429405" y="3273924"/>
            <a:ext cx="4834995" cy="3216615"/>
          </a:xfrm>
          <a:prstGeom prst="rect">
            <a:avLst/>
          </a:prstGeom>
        </p:spPr>
      </p:pic>
    </p:spTree>
    <p:extLst>
      <p:ext uri="{BB962C8B-B14F-4D97-AF65-F5344CB8AC3E}">
        <p14:creationId xmlns:p14="http://schemas.microsoft.com/office/powerpoint/2010/main" val="715796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7200" y="1924156"/>
            <a:ext cx="8229600" cy="460075"/>
          </a:xfrm>
        </p:spPr>
        <p:txBody>
          <a:bodyPr/>
          <a:lstStyle/>
          <a:p>
            <a:pPr algn="ctr"/>
            <a:r>
              <a:rPr lang="en-US" dirty="0"/>
              <a:t>Summary of Gaps and Opportunities</a:t>
            </a:r>
          </a:p>
        </p:txBody>
      </p:sp>
      <p:sp>
        <p:nvSpPr>
          <p:cNvPr id="6" name="Content Placeholder 5"/>
          <p:cNvSpPr>
            <a:spLocks noGrp="1"/>
          </p:cNvSpPr>
          <p:nvPr>
            <p:ph sz="half" idx="2"/>
          </p:nvPr>
        </p:nvSpPr>
        <p:spPr>
          <a:xfrm>
            <a:off x="457200" y="2341639"/>
            <a:ext cx="8229600" cy="4354412"/>
          </a:xfrm>
        </p:spPr>
        <p:txBody>
          <a:bodyPr>
            <a:normAutofit/>
          </a:bodyPr>
          <a:lstStyle/>
          <a:p>
            <a:pPr marL="0" indent="0">
              <a:buNone/>
            </a:pPr>
            <a:r>
              <a:rPr lang="en-US" sz="1100" b="1" i="1" dirty="0"/>
              <a:t>Means of travel back?</a:t>
            </a:r>
            <a:endParaRPr lang="en-US" sz="1100" b="1" i="1" dirty="0" smtClean="0"/>
          </a:p>
          <a:p>
            <a:pPr>
              <a:lnSpc>
                <a:spcPct val="90000"/>
              </a:lnSpc>
            </a:pPr>
            <a:r>
              <a:rPr lang="en-US" sz="1200" dirty="0" smtClean="0"/>
              <a:t>Some of the national and regional roads in the country are currently undergoing improvements which should be completed over the next few years. This will cut the driving time to a number of destinations within Macedonia. </a:t>
            </a:r>
          </a:p>
          <a:p>
            <a:pPr>
              <a:lnSpc>
                <a:spcPct val="90000"/>
              </a:lnSpc>
            </a:pPr>
            <a:r>
              <a:rPr lang="en-US" sz="1200" dirty="0" smtClean="0"/>
              <a:t>There are other regional and local roads which require rehabilitation and upgrading</a:t>
            </a:r>
            <a:endParaRPr lang="is-IS" sz="1200" dirty="0" smtClean="0"/>
          </a:p>
          <a:p>
            <a:r>
              <a:rPr lang="is-IS" sz="1200" dirty="0" smtClean="0"/>
              <a:t>Speeding and road safety are an issue.</a:t>
            </a:r>
          </a:p>
          <a:p>
            <a:endParaRPr lang="is-IS" sz="1100" dirty="0"/>
          </a:p>
          <a:p>
            <a:pPr>
              <a:buNone/>
            </a:pPr>
            <a:r>
              <a:rPr lang="is-IS" sz="1100" b="1" i="1" dirty="0"/>
              <a:t>Exit point from Macedonia (land/air and location</a:t>
            </a:r>
            <a:r>
              <a:rPr lang="is-IS" sz="1100" b="1" i="1" dirty="0" smtClean="0"/>
              <a:t>?</a:t>
            </a:r>
          </a:p>
          <a:p>
            <a:r>
              <a:rPr lang="is-IS" sz="1100" dirty="0" smtClean="0"/>
              <a:t>Not applicable</a:t>
            </a:r>
          </a:p>
        </p:txBody>
      </p:sp>
      <p:sp>
        <p:nvSpPr>
          <p:cNvPr id="14" name="Title 3"/>
          <p:cNvSpPr>
            <a:spLocks noGrp="1"/>
          </p:cNvSpPr>
          <p:nvPr>
            <p:ph type="title"/>
          </p:nvPr>
        </p:nvSpPr>
        <p:spPr>
          <a:xfrm>
            <a:off x="457200" y="274638"/>
            <a:ext cx="8229600" cy="302608"/>
          </a:xfrm>
        </p:spPr>
        <p:txBody>
          <a:bodyPr>
            <a:normAutofit fontScale="90000"/>
          </a:bodyPr>
          <a:lstStyle/>
          <a:p>
            <a:r>
              <a:rPr lang="en-US" b="1" dirty="0"/>
              <a:t>Domestic short break tourists: TRAVEL TO</a:t>
            </a:r>
            <a:endParaRPr lang="en-US" dirty="0"/>
          </a:p>
        </p:txBody>
      </p:sp>
      <p:sp>
        <p:nvSpPr>
          <p:cNvPr id="15" name="AutoShape 5"/>
          <p:cNvSpPr>
            <a:spLocks noChangeArrowheads="1"/>
          </p:cNvSpPr>
          <p:nvPr/>
        </p:nvSpPr>
        <p:spPr bwMode="auto">
          <a:xfrm>
            <a:off x="367658" y="780962"/>
            <a:ext cx="1414014" cy="976431"/>
          </a:xfrm>
          <a:prstGeom prst="homePlate">
            <a:avLst>
              <a:gd name="adj" fmla="val 4012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Anticipation</a:t>
            </a:r>
          </a:p>
        </p:txBody>
      </p:sp>
      <p:sp>
        <p:nvSpPr>
          <p:cNvPr id="16" name="AutoShape 6"/>
          <p:cNvSpPr>
            <a:spLocks noChangeArrowheads="1"/>
          </p:cNvSpPr>
          <p:nvPr/>
        </p:nvSpPr>
        <p:spPr bwMode="auto">
          <a:xfrm>
            <a:off x="1510666" y="780962"/>
            <a:ext cx="1613221" cy="976431"/>
          </a:xfrm>
          <a:prstGeom prst="chevron">
            <a:avLst>
              <a:gd name="adj" fmla="val 42659"/>
            </a:avLst>
          </a:prstGeom>
          <a:solidFill>
            <a:schemeClr val="accent2">
              <a:lumMod val="20000"/>
              <a:lumOff val="80000"/>
            </a:schemeClr>
          </a:solidFill>
          <a:ln w="19050">
            <a:solidFill>
              <a:schemeClr val="accent2">
                <a:lumMod val="75000"/>
              </a:schemeClr>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to place</a:t>
            </a:r>
          </a:p>
        </p:txBody>
      </p:sp>
      <p:sp>
        <p:nvSpPr>
          <p:cNvPr id="17" name="AutoShape 7"/>
          <p:cNvSpPr>
            <a:spLocks noChangeArrowheads="1"/>
          </p:cNvSpPr>
          <p:nvPr/>
        </p:nvSpPr>
        <p:spPr bwMode="auto">
          <a:xfrm>
            <a:off x="2867988" y="780962"/>
            <a:ext cx="2928958" cy="976431"/>
          </a:xfrm>
          <a:prstGeom prst="chevron">
            <a:avLst>
              <a:gd name="adj" fmla="val 45139"/>
            </a:avLst>
          </a:prstGeom>
          <a:solidFill>
            <a:schemeClr val="bg1"/>
          </a:solidFill>
          <a:ln w="19050">
            <a:solidFill>
              <a:srgbClr val="333300"/>
            </a:solidFill>
            <a:miter lim="800000"/>
            <a:headEnd/>
            <a:tailEnd/>
          </a:ln>
          <a:effectLst/>
        </p:spPr>
        <p:txBody>
          <a:bodyPr anchor="ctr"/>
          <a:lstStyle/>
          <a:p>
            <a:pPr algn="ctr" eaLnBrk="1" hangingPunct="1"/>
            <a:r>
              <a:rPr lang="en-US" sz="1400" b="1" dirty="0">
                <a:solidFill>
                  <a:schemeClr val="tx1">
                    <a:lumMod val="95000"/>
                    <a:lumOff val="5000"/>
                  </a:schemeClr>
                </a:solidFill>
                <a:latin typeface="Times New Roman" pitchFamily="18" charset="0"/>
              </a:rPr>
              <a:t>Destination Experience</a:t>
            </a:r>
          </a:p>
        </p:txBody>
      </p:sp>
      <p:sp>
        <p:nvSpPr>
          <p:cNvPr id="18" name="AutoShape 8"/>
          <p:cNvSpPr>
            <a:spLocks noChangeArrowheads="1"/>
          </p:cNvSpPr>
          <p:nvPr/>
        </p:nvSpPr>
        <p:spPr bwMode="auto">
          <a:xfrm>
            <a:off x="5511194" y="780962"/>
            <a:ext cx="1637464"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back</a:t>
            </a:r>
          </a:p>
        </p:txBody>
      </p:sp>
      <p:sp>
        <p:nvSpPr>
          <p:cNvPr id="19" name="AutoShape 9"/>
          <p:cNvSpPr>
            <a:spLocks noChangeArrowheads="1"/>
          </p:cNvSpPr>
          <p:nvPr/>
        </p:nvSpPr>
        <p:spPr bwMode="auto">
          <a:xfrm>
            <a:off x="6888873" y="780962"/>
            <a:ext cx="2125786"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    Recollection</a:t>
            </a:r>
          </a:p>
        </p:txBody>
      </p:sp>
    </p:spTree>
    <p:extLst>
      <p:ext uri="{BB962C8B-B14F-4D97-AF65-F5344CB8AC3E}">
        <p14:creationId xmlns:p14="http://schemas.microsoft.com/office/powerpoint/2010/main" val="44588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02608"/>
          </a:xfrm>
        </p:spPr>
        <p:txBody>
          <a:bodyPr>
            <a:normAutofit fontScale="90000"/>
          </a:bodyPr>
          <a:lstStyle/>
          <a:p>
            <a:r>
              <a:rPr lang="en-US" b="1" dirty="0"/>
              <a:t>Domestic short break  tourists: DESTINATION EXPERIENCE</a:t>
            </a:r>
            <a:endParaRPr lang="en-US" dirty="0"/>
          </a:p>
        </p:txBody>
      </p:sp>
      <p:sp>
        <p:nvSpPr>
          <p:cNvPr id="5" name="Text Placeholder 4"/>
          <p:cNvSpPr>
            <a:spLocks noGrp="1"/>
          </p:cNvSpPr>
          <p:nvPr>
            <p:ph type="body" idx="1"/>
          </p:nvPr>
        </p:nvSpPr>
        <p:spPr>
          <a:xfrm>
            <a:off x="457200" y="1924156"/>
            <a:ext cx="4040188" cy="460075"/>
          </a:xfrm>
        </p:spPr>
        <p:txBody>
          <a:bodyPr/>
          <a:lstStyle/>
          <a:p>
            <a:pPr algn="ctr"/>
            <a:r>
              <a:rPr lang="en-US" dirty="0"/>
              <a:t>Ideal</a:t>
            </a:r>
          </a:p>
        </p:txBody>
      </p:sp>
      <p:sp>
        <p:nvSpPr>
          <p:cNvPr id="6" name="Content Placeholder 5"/>
          <p:cNvSpPr>
            <a:spLocks noGrp="1"/>
          </p:cNvSpPr>
          <p:nvPr>
            <p:ph sz="half" idx="2"/>
          </p:nvPr>
        </p:nvSpPr>
        <p:spPr>
          <a:xfrm>
            <a:off x="457200" y="2341639"/>
            <a:ext cx="4040188" cy="4354412"/>
          </a:xfrm>
        </p:spPr>
        <p:txBody>
          <a:bodyPr>
            <a:normAutofit/>
          </a:bodyPr>
          <a:lstStyle/>
          <a:p>
            <a:pPr marL="0" indent="0">
              <a:buNone/>
            </a:pPr>
            <a:r>
              <a:rPr lang="en-US" sz="1200" b="1" i="1" dirty="0"/>
              <a:t>What feedback do they share</a:t>
            </a:r>
            <a:r>
              <a:rPr lang="is-IS" sz="1200" b="1" i="1" dirty="0"/>
              <a:t>?</a:t>
            </a:r>
          </a:p>
          <a:p>
            <a:r>
              <a:rPr lang="is-IS" sz="1200" dirty="0"/>
              <a:t>They share their feedback of the experience </a:t>
            </a:r>
            <a:r>
              <a:rPr lang="is-IS" sz="1200" dirty="0" smtClean="0"/>
              <a:t>including </a:t>
            </a:r>
            <a:r>
              <a:rPr lang="is-IS" sz="1200" dirty="0"/>
              <a:t>accomodation, restaurant and activities</a:t>
            </a:r>
          </a:p>
          <a:p>
            <a:pPr marL="0" indent="0"/>
            <a:endParaRPr lang="is-IS" sz="1200" dirty="0"/>
          </a:p>
          <a:p>
            <a:pPr marL="0" indent="0">
              <a:buNone/>
            </a:pPr>
            <a:r>
              <a:rPr lang="is-IS" sz="1200" b="1" i="1" dirty="0"/>
              <a:t>Where do they share feedback (online, social media, word of mouth)?</a:t>
            </a:r>
          </a:p>
          <a:p>
            <a:r>
              <a:rPr lang="is-IS" sz="1200" dirty="0"/>
              <a:t>They share their photos and experiences online via Facebook, Instragram and Snapchat, tagging places. </a:t>
            </a:r>
          </a:p>
          <a:p>
            <a:r>
              <a:rPr lang="is-IS" sz="1200" dirty="0"/>
              <a:t>They share their feedback via booking sites such as Booking as well as review sites such as Tripadvisor. </a:t>
            </a:r>
          </a:p>
          <a:p>
            <a:pPr marL="0" indent="0">
              <a:buNone/>
            </a:pPr>
            <a:endParaRPr lang="is-IS" sz="1200" dirty="0"/>
          </a:p>
          <a:p>
            <a:pPr marL="0" indent="0">
              <a:buNone/>
            </a:pPr>
            <a:r>
              <a:rPr lang="is-IS" sz="1200" b="1" i="1" dirty="0"/>
              <a:t>Likelihood to  return (curiosisity to come back)?</a:t>
            </a:r>
            <a:endParaRPr lang="is-IS" sz="1200" b="1" i="1" dirty="0" smtClean="0"/>
          </a:p>
          <a:p>
            <a:r>
              <a:rPr lang="en-US" sz="1200" dirty="0" smtClean="0"/>
              <a:t>They </a:t>
            </a:r>
            <a:r>
              <a:rPr lang="en-US" sz="1200" dirty="0"/>
              <a:t>enjoy the destinations they stayed</a:t>
            </a:r>
            <a:r>
              <a:rPr lang="en-US" sz="1200" dirty="0" smtClean="0"/>
              <a:t> at </a:t>
            </a:r>
            <a:r>
              <a:rPr lang="en-US" sz="1200" dirty="0"/>
              <a:t>and return but are also satisfied by the experience and encouraged to travel to lesser-know places. </a:t>
            </a:r>
          </a:p>
        </p:txBody>
      </p:sp>
      <p:sp>
        <p:nvSpPr>
          <p:cNvPr id="7" name="Text Placeholder 6"/>
          <p:cNvSpPr>
            <a:spLocks noGrp="1"/>
          </p:cNvSpPr>
          <p:nvPr>
            <p:ph type="body" sz="quarter" idx="3"/>
          </p:nvPr>
        </p:nvSpPr>
        <p:spPr>
          <a:xfrm>
            <a:off x="4645025" y="1924156"/>
            <a:ext cx="4041775" cy="460075"/>
          </a:xfrm>
        </p:spPr>
        <p:txBody>
          <a:bodyPr/>
          <a:lstStyle/>
          <a:p>
            <a:pPr algn="ctr"/>
            <a:r>
              <a:rPr lang="en-US" dirty="0"/>
              <a:t>Current</a:t>
            </a:r>
          </a:p>
        </p:txBody>
      </p:sp>
      <p:sp>
        <p:nvSpPr>
          <p:cNvPr id="8" name="Content Placeholder 7"/>
          <p:cNvSpPr>
            <a:spLocks noGrp="1"/>
          </p:cNvSpPr>
          <p:nvPr>
            <p:ph sz="quarter" idx="4"/>
          </p:nvPr>
        </p:nvSpPr>
        <p:spPr>
          <a:xfrm>
            <a:off x="4645025" y="2315577"/>
            <a:ext cx="4041775" cy="4406536"/>
          </a:xfrm>
        </p:spPr>
        <p:txBody>
          <a:bodyPr>
            <a:normAutofit/>
          </a:bodyPr>
          <a:lstStyle/>
          <a:p>
            <a:pPr marL="0" indent="0">
              <a:buNone/>
            </a:pPr>
            <a:r>
              <a:rPr lang="en-GB" sz="1300" b="1" i="1" dirty="0"/>
              <a:t>What feedback do they share?</a:t>
            </a:r>
            <a:endParaRPr lang="en-US" sz="1200" dirty="0"/>
          </a:p>
          <a:p>
            <a:r>
              <a:rPr lang="en-GB" sz="1200" dirty="0"/>
              <a:t>They share their feedback on the quality of the hotel as well as their food experiences</a:t>
            </a:r>
            <a:endParaRPr lang="en-US" sz="1200" dirty="0"/>
          </a:p>
          <a:p>
            <a:pPr marL="0" indent="0">
              <a:buNone/>
            </a:pPr>
            <a:r>
              <a:rPr lang="en-GB" sz="1200" b="1" i="1" dirty="0"/>
              <a:t>Where do they share feedback (online, social media, word of mouth)?</a:t>
            </a:r>
            <a:endParaRPr lang="en-US" sz="1200" dirty="0"/>
          </a:p>
          <a:p>
            <a:pPr lvl="0"/>
            <a:r>
              <a:rPr lang="en-GB" sz="1200" dirty="0"/>
              <a:t>Direct feedback through word of mouth to family, friends and colleagues is the main way channel for sharing experiences. </a:t>
            </a:r>
            <a:endParaRPr lang="en-US" sz="1200" dirty="0"/>
          </a:p>
          <a:p>
            <a:pPr lvl="0"/>
            <a:r>
              <a:rPr lang="en-GB" sz="1200" dirty="0"/>
              <a:t>Facebook is still the most popular type of social media in Macedonia </a:t>
            </a:r>
            <a:r>
              <a:rPr lang="en-GB" sz="1200" dirty="0" smtClean="0"/>
              <a:t>and </a:t>
            </a:r>
            <a:r>
              <a:rPr lang="en-GB" sz="1200" dirty="0"/>
              <a:t>people like to share pictures of their trip. Other types of  social media such as Instagram and Snapchat are less popular</a:t>
            </a:r>
            <a:endParaRPr lang="en-US" sz="1200" dirty="0"/>
          </a:p>
          <a:p>
            <a:pPr lvl="0"/>
            <a:r>
              <a:rPr lang="en-GB" sz="1200" dirty="0"/>
              <a:t>They review hotels via Booking as well as </a:t>
            </a:r>
            <a:r>
              <a:rPr lang="en-GB" sz="1200" dirty="0" err="1"/>
              <a:t>Tripadvisor</a:t>
            </a:r>
            <a:r>
              <a:rPr lang="en-GB" sz="1200" dirty="0"/>
              <a:t>. For some of the Macedonian hotels listed on the sites, many of the reviews are by Macedonians. </a:t>
            </a:r>
            <a:endParaRPr lang="en-US" sz="1200" dirty="0"/>
          </a:p>
          <a:p>
            <a:pPr marL="0" indent="0">
              <a:buNone/>
            </a:pPr>
            <a:r>
              <a:rPr lang="en-GB" sz="1200" b="1" i="1" dirty="0"/>
              <a:t>Likelihood to return (curiosity to come back)?</a:t>
            </a:r>
            <a:endParaRPr lang="en-US" sz="1200" dirty="0"/>
          </a:p>
          <a:p>
            <a:pPr lvl="0"/>
            <a:r>
              <a:rPr lang="en-GB" sz="1200" dirty="0"/>
              <a:t>Domestic travellers have some of the highest rate of return compared to other type of travellers.</a:t>
            </a:r>
            <a:endParaRPr lang="en-US" sz="1200" dirty="0"/>
          </a:p>
          <a:p>
            <a:pPr lvl="0"/>
            <a:r>
              <a:rPr lang="en-GB" sz="1200" dirty="0"/>
              <a:t>It is not unusual for domestic travellers to return to the same destination multiple times per year.</a:t>
            </a:r>
            <a:endParaRPr lang="en-US" sz="1200" dirty="0"/>
          </a:p>
          <a:p>
            <a:pPr marL="0" indent="0">
              <a:buNone/>
            </a:pPr>
            <a:endParaRPr lang="en-US" sz="1300" dirty="0"/>
          </a:p>
          <a:p>
            <a:pPr marL="0" indent="0">
              <a:buNone/>
            </a:pPr>
            <a:endParaRPr lang="en-US" sz="1200" dirty="0"/>
          </a:p>
        </p:txBody>
      </p:sp>
      <p:sp>
        <p:nvSpPr>
          <p:cNvPr id="9" name="AutoShape 5"/>
          <p:cNvSpPr>
            <a:spLocks noChangeArrowheads="1"/>
          </p:cNvSpPr>
          <p:nvPr/>
        </p:nvSpPr>
        <p:spPr bwMode="auto">
          <a:xfrm>
            <a:off x="367658" y="780962"/>
            <a:ext cx="1414014" cy="976431"/>
          </a:xfrm>
          <a:prstGeom prst="homePlate">
            <a:avLst>
              <a:gd name="adj" fmla="val 4012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Anticipation</a:t>
            </a:r>
          </a:p>
        </p:txBody>
      </p:sp>
      <p:sp>
        <p:nvSpPr>
          <p:cNvPr id="10" name="AutoShape 6"/>
          <p:cNvSpPr>
            <a:spLocks noChangeArrowheads="1"/>
          </p:cNvSpPr>
          <p:nvPr/>
        </p:nvSpPr>
        <p:spPr bwMode="auto">
          <a:xfrm>
            <a:off x="1510666" y="780962"/>
            <a:ext cx="1613221" cy="976431"/>
          </a:xfrm>
          <a:prstGeom prst="chevron">
            <a:avLst>
              <a:gd name="adj" fmla="val 4265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to place</a:t>
            </a:r>
          </a:p>
        </p:txBody>
      </p:sp>
      <p:sp>
        <p:nvSpPr>
          <p:cNvPr id="11" name="AutoShape 7"/>
          <p:cNvSpPr>
            <a:spLocks noChangeArrowheads="1"/>
          </p:cNvSpPr>
          <p:nvPr/>
        </p:nvSpPr>
        <p:spPr bwMode="auto">
          <a:xfrm>
            <a:off x="2867988" y="780962"/>
            <a:ext cx="2928958" cy="976431"/>
          </a:xfrm>
          <a:prstGeom prst="chevron">
            <a:avLst>
              <a:gd name="adj" fmla="val 45139"/>
            </a:avLst>
          </a:prstGeom>
          <a:noFill/>
          <a:ln w="19050">
            <a:solidFill>
              <a:schemeClr val="accent2">
                <a:lumMod val="50000"/>
              </a:schemeClr>
            </a:solidFill>
            <a:miter lim="800000"/>
            <a:headEnd/>
            <a:tailEnd/>
          </a:ln>
          <a:effectLst/>
        </p:spPr>
        <p:txBody>
          <a:bodyPr anchor="ctr"/>
          <a:lstStyle/>
          <a:p>
            <a:pPr algn="ctr" eaLnBrk="1" hangingPunct="1"/>
            <a:r>
              <a:rPr lang="en-US" sz="1400" b="1" dirty="0">
                <a:solidFill>
                  <a:schemeClr val="tx1">
                    <a:lumMod val="95000"/>
                    <a:lumOff val="5000"/>
                  </a:schemeClr>
                </a:solidFill>
                <a:latin typeface="Times New Roman" pitchFamily="18" charset="0"/>
              </a:rPr>
              <a:t>Destination Experience</a:t>
            </a:r>
          </a:p>
        </p:txBody>
      </p:sp>
      <p:sp>
        <p:nvSpPr>
          <p:cNvPr id="12" name="AutoShape 8"/>
          <p:cNvSpPr>
            <a:spLocks noChangeArrowheads="1"/>
          </p:cNvSpPr>
          <p:nvPr/>
        </p:nvSpPr>
        <p:spPr bwMode="auto">
          <a:xfrm>
            <a:off x="5511194" y="780962"/>
            <a:ext cx="1637464" cy="976431"/>
          </a:xfrm>
          <a:prstGeom prst="chevron">
            <a:avLst>
              <a:gd name="adj" fmla="val 42659"/>
            </a:avLst>
          </a:prstGeom>
          <a:no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back</a:t>
            </a:r>
          </a:p>
        </p:txBody>
      </p:sp>
      <p:sp>
        <p:nvSpPr>
          <p:cNvPr id="13" name="AutoShape 9"/>
          <p:cNvSpPr>
            <a:spLocks noChangeArrowheads="1"/>
          </p:cNvSpPr>
          <p:nvPr/>
        </p:nvSpPr>
        <p:spPr bwMode="auto">
          <a:xfrm>
            <a:off x="6888873" y="780962"/>
            <a:ext cx="2125786" cy="976431"/>
          </a:xfrm>
          <a:prstGeom prst="chevron">
            <a:avLst>
              <a:gd name="adj" fmla="val 42659"/>
            </a:avLst>
          </a:prstGeom>
          <a:solidFill>
            <a:schemeClr val="accent2">
              <a:lumMod val="20000"/>
              <a:lumOff val="80000"/>
            </a:schemeClr>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    Recollection</a:t>
            </a:r>
          </a:p>
        </p:txBody>
      </p:sp>
    </p:spTree>
    <p:extLst>
      <p:ext uri="{BB962C8B-B14F-4D97-AF65-F5344CB8AC3E}">
        <p14:creationId xmlns:p14="http://schemas.microsoft.com/office/powerpoint/2010/main" val="2207412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02608"/>
          </a:xfrm>
        </p:spPr>
        <p:txBody>
          <a:bodyPr>
            <a:normAutofit fontScale="90000"/>
          </a:bodyPr>
          <a:lstStyle/>
          <a:p>
            <a:r>
              <a:rPr lang="en-US" b="1" dirty="0"/>
              <a:t>Domestic short break  tourists: DESTINATION EXPERIENCE</a:t>
            </a:r>
            <a:endParaRPr lang="en-US" dirty="0"/>
          </a:p>
        </p:txBody>
      </p:sp>
      <p:sp>
        <p:nvSpPr>
          <p:cNvPr id="5" name="Text Placeholder 4"/>
          <p:cNvSpPr>
            <a:spLocks noGrp="1"/>
          </p:cNvSpPr>
          <p:nvPr>
            <p:ph type="body" idx="1"/>
          </p:nvPr>
        </p:nvSpPr>
        <p:spPr>
          <a:xfrm>
            <a:off x="457200" y="1924156"/>
            <a:ext cx="4040188" cy="460075"/>
          </a:xfrm>
        </p:spPr>
        <p:txBody>
          <a:bodyPr/>
          <a:lstStyle/>
          <a:p>
            <a:pPr algn="ctr"/>
            <a:r>
              <a:rPr lang="en-US" dirty="0"/>
              <a:t>Summary of Gaps and Opportunities</a:t>
            </a:r>
          </a:p>
        </p:txBody>
      </p:sp>
      <p:sp>
        <p:nvSpPr>
          <p:cNvPr id="6" name="Content Placeholder 5"/>
          <p:cNvSpPr>
            <a:spLocks noGrp="1"/>
          </p:cNvSpPr>
          <p:nvPr>
            <p:ph sz="half" idx="2"/>
          </p:nvPr>
        </p:nvSpPr>
        <p:spPr>
          <a:xfrm>
            <a:off x="457200" y="2341639"/>
            <a:ext cx="8229600" cy="4354412"/>
          </a:xfrm>
        </p:spPr>
        <p:txBody>
          <a:bodyPr>
            <a:normAutofit/>
          </a:bodyPr>
          <a:lstStyle/>
          <a:p>
            <a:pPr marL="0" indent="0">
              <a:buNone/>
            </a:pPr>
            <a:r>
              <a:rPr lang="en-US" sz="1200" b="1" i="1" dirty="0"/>
              <a:t>What feedback do they share</a:t>
            </a:r>
            <a:r>
              <a:rPr lang="is-IS" sz="1200" b="1" i="1" dirty="0"/>
              <a:t>?</a:t>
            </a:r>
            <a:endParaRPr lang="is-IS" sz="1200" b="1" i="1" dirty="0" smtClean="0"/>
          </a:p>
          <a:p>
            <a:r>
              <a:rPr lang="is-IS" sz="1100" dirty="0" smtClean="0"/>
              <a:t> There are limited ways to share feedback  other than on  accomodation. </a:t>
            </a:r>
          </a:p>
          <a:p>
            <a:pPr marL="0" indent="0">
              <a:buNone/>
            </a:pPr>
            <a:endParaRPr lang="is-IS" sz="1200" b="1" i="1" dirty="0"/>
          </a:p>
          <a:p>
            <a:pPr marL="0" indent="0">
              <a:buNone/>
            </a:pPr>
            <a:r>
              <a:rPr lang="is-IS" sz="1200" b="1" i="1" dirty="0"/>
              <a:t>Where do they share feedback (online, social media, word of mouth)?</a:t>
            </a:r>
            <a:endParaRPr lang="is-IS" sz="1200" b="1" i="1" dirty="0" smtClean="0"/>
          </a:p>
          <a:p>
            <a:r>
              <a:rPr lang="is-IS" sz="1100" dirty="0" smtClean="0"/>
              <a:t>There is room for  improvement </a:t>
            </a:r>
            <a:r>
              <a:rPr lang="is-IS" sz="1100" dirty="0"/>
              <a:t>and expansion of ways to engage with the domestic guests after they have left through social media  by accomodation providers and other service </a:t>
            </a:r>
            <a:r>
              <a:rPr lang="is-IS" sz="1100" dirty="0" smtClean="0"/>
              <a:t>providers</a:t>
            </a:r>
          </a:p>
          <a:p>
            <a:r>
              <a:rPr lang="is-IS" sz="1100" dirty="0" smtClean="0"/>
              <a:t>Online forums could spark interest in domestic travel especially to less familar places</a:t>
            </a:r>
          </a:p>
          <a:p>
            <a:pPr marL="0" indent="0">
              <a:buNone/>
            </a:pPr>
            <a:endParaRPr lang="is-IS" sz="1200" b="1" i="1" dirty="0"/>
          </a:p>
          <a:p>
            <a:pPr marL="0" indent="0">
              <a:buNone/>
            </a:pPr>
            <a:endParaRPr lang="is-IS" sz="1200" b="1" i="1" dirty="0"/>
          </a:p>
          <a:p>
            <a:pPr marL="0" indent="0">
              <a:buNone/>
            </a:pPr>
            <a:r>
              <a:rPr lang="is-IS" sz="1200" b="1" i="1" dirty="0"/>
              <a:t>Likelihood to  return (curiosisity to come back)?</a:t>
            </a:r>
            <a:endParaRPr lang="is-IS" sz="1200" b="1" i="1" dirty="0" smtClean="0"/>
          </a:p>
          <a:p>
            <a:r>
              <a:rPr lang="is-IS" sz="1100" dirty="0" smtClean="0"/>
              <a:t>A </a:t>
            </a:r>
            <a:r>
              <a:rPr lang="is-IS" sz="1100" dirty="0"/>
              <a:t>wider range of</a:t>
            </a:r>
            <a:r>
              <a:rPr lang="is-IS" sz="1100" dirty="0" smtClean="0"/>
              <a:t> quality activities </a:t>
            </a:r>
            <a:r>
              <a:rPr lang="is-IS" sz="1100" dirty="0"/>
              <a:t>will increase the chances for domestic tourists to return</a:t>
            </a:r>
            <a:r>
              <a:rPr lang="is-IS" sz="1100" dirty="0" smtClean="0"/>
              <a:t> </a:t>
            </a:r>
          </a:p>
          <a:p>
            <a:r>
              <a:rPr lang="is-IS" sz="1100" dirty="0" smtClean="0"/>
              <a:t>A good experience (quality accomodation, good food and attractions) combined with good customer service will build a loyal customer base. </a:t>
            </a:r>
          </a:p>
          <a:p>
            <a:pPr marL="0" indent="0">
              <a:buNone/>
            </a:pPr>
            <a:endParaRPr lang="is-IS" sz="1200" b="1" i="1" dirty="0"/>
          </a:p>
        </p:txBody>
      </p:sp>
      <p:sp>
        <p:nvSpPr>
          <p:cNvPr id="9" name="AutoShape 5"/>
          <p:cNvSpPr>
            <a:spLocks noChangeArrowheads="1"/>
          </p:cNvSpPr>
          <p:nvPr/>
        </p:nvSpPr>
        <p:spPr bwMode="auto">
          <a:xfrm>
            <a:off x="367658" y="780962"/>
            <a:ext cx="1414014" cy="976431"/>
          </a:xfrm>
          <a:prstGeom prst="homePlate">
            <a:avLst>
              <a:gd name="adj" fmla="val 4012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Anticipation</a:t>
            </a:r>
          </a:p>
        </p:txBody>
      </p:sp>
      <p:sp>
        <p:nvSpPr>
          <p:cNvPr id="10" name="AutoShape 6"/>
          <p:cNvSpPr>
            <a:spLocks noChangeArrowheads="1"/>
          </p:cNvSpPr>
          <p:nvPr/>
        </p:nvSpPr>
        <p:spPr bwMode="auto">
          <a:xfrm>
            <a:off x="1510666" y="780962"/>
            <a:ext cx="1613221" cy="976431"/>
          </a:xfrm>
          <a:prstGeom prst="chevron">
            <a:avLst>
              <a:gd name="adj" fmla="val 42659"/>
            </a:avLst>
          </a:prstGeom>
          <a:noFill/>
          <a:ln w="19050">
            <a:solidFill>
              <a:schemeClr val="tx1"/>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to place</a:t>
            </a:r>
          </a:p>
        </p:txBody>
      </p:sp>
      <p:sp>
        <p:nvSpPr>
          <p:cNvPr id="11" name="AutoShape 7"/>
          <p:cNvSpPr>
            <a:spLocks noChangeArrowheads="1"/>
          </p:cNvSpPr>
          <p:nvPr/>
        </p:nvSpPr>
        <p:spPr bwMode="auto">
          <a:xfrm>
            <a:off x="2867988" y="780962"/>
            <a:ext cx="2928958" cy="976431"/>
          </a:xfrm>
          <a:prstGeom prst="chevron">
            <a:avLst>
              <a:gd name="adj" fmla="val 45139"/>
            </a:avLst>
          </a:prstGeom>
          <a:noFill/>
          <a:ln w="19050">
            <a:solidFill>
              <a:schemeClr val="accent2">
                <a:lumMod val="50000"/>
              </a:schemeClr>
            </a:solidFill>
            <a:miter lim="800000"/>
            <a:headEnd/>
            <a:tailEnd/>
          </a:ln>
          <a:effectLst/>
        </p:spPr>
        <p:txBody>
          <a:bodyPr anchor="ctr"/>
          <a:lstStyle/>
          <a:p>
            <a:pPr algn="ctr" eaLnBrk="1" hangingPunct="1"/>
            <a:r>
              <a:rPr lang="en-US" sz="1400" b="1" dirty="0">
                <a:solidFill>
                  <a:schemeClr val="tx1">
                    <a:lumMod val="95000"/>
                    <a:lumOff val="5000"/>
                  </a:schemeClr>
                </a:solidFill>
                <a:latin typeface="Times New Roman" pitchFamily="18" charset="0"/>
              </a:rPr>
              <a:t>Destination Experience</a:t>
            </a:r>
          </a:p>
        </p:txBody>
      </p:sp>
      <p:sp>
        <p:nvSpPr>
          <p:cNvPr id="12" name="AutoShape 8"/>
          <p:cNvSpPr>
            <a:spLocks noChangeArrowheads="1"/>
          </p:cNvSpPr>
          <p:nvPr/>
        </p:nvSpPr>
        <p:spPr bwMode="auto">
          <a:xfrm>
            <a:off x="5511194" y="780962"/>
            <a:ext cx="1637464" cy="976431"/>
          </a:xfrm>
          <a:prstGeom prst="chevron">
            <a:avLst>
              <a:gd name="adj" fmla="val 42659"/>
            </a:avLst>
          </a:prstGeom>
          <a:no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back</a:t>
            </a:r>
          </a:p>
        </p:txBody>
      </p:sp>
      <p:sp>
        <p:nvSpPr>
          <p:cNvPr id="13" name="AutoShape 9"/>
          <p:cNvSpPr>
            <a:spLocks noChangeArrowheads="1"/>
          </p:cNvSpPr>
          <p:nvPr/>
        </p:nvSpPr>
        <p:spPr bwMode="auto">
          <a:xfrm>
            <a:off x="6888873" y="780962"/>
            <a:ext cx="2125786" cy="976431"/>
          </a:xfrm>
          <a:prstGeom prst="chevron">
            <a:avLst>
              <a:gd name="adj" fmla="val 42659"/>
            </a:avLst>
          </a:prstGeom>
          <a:solidFill>
            <a:schemeClr val="accent2">
              <a:lumMod val="20000"/>
              <a:lumOff val="80000"/>
            </a:schemeClr>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    Recollection</a:t>
            </a:r>
          </a:p>
        </p:txBody>
      </p:sp>
    </p:spTree>
    <p:extLst>
      <p:ext uri="{BB962C8B-B14F-4D97-AF65-F5344CB8AC3E}">
        <p14:creationId xmlns:p14="http://schemas.microsoft.com/office/powerpoint/2010/main" val="2207412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3055" y="133381"/>
            <a:ext cx="4915939" cy="3354764"/>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Domestic Short Break Tourists : Nikola, </a:t>
            </a:r>
            <a:r>
              <a:rPr lang="en-US" sz="1600" b="1" dirty="0" err="1">
                <a:latin typeface="Times New Roman" panose="02020603050405020304" pitchFamily="18" charset="0"/>
                <a:cs typeface="Times New Roman" panose="02020603050405020304" pitchFamily="18" charset="0"/>
              </a:rPr>
              <a:t>Marija</a:t>
            </a:r>
            <a:r>
              <a:rPr lang="en-US" sz="1600" b="1" dirty="0">
                <a:latin typeface="Times New Roman" panose="02020603050405020304" pitchFamily="18" charset="0"/>
                <a:cs typeface="Times New Roman" panose="02020603050405020304" pitchFamily="18" charset="0"/>
              </a:rPr>
              <a:t>, Maja and </a:t>
            </a:r>
            <a:r>
              <a:rPr lang="en-US" sz="1600" b="1" dirty="0" err="1">
                <a:latin typeface="Times New Roman" panose="02020603050405020304" pitchFamily="18" charset="0"/>
                <a:cs typeface="Times New Roman" panose="02020603050405020304" pitchFamily="18" charset="0"/>
              </a:rPr>
              <a:t>Darko</a:t>
            </a:r>
            <a:r>
              <a:rPr lang="mk-MK"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Jovanovski</a:t>
            </a:r>
            <a:r>
              <a:rPr lang="en-US" sz="1600" b="1" dirty="0">
                <a:latin typeface="Times New Roman" panose="02020603050405020304" pitchFamily="18" charset="0"/>
                <a:cs typeface="Times New Roman" panose="02020603050405020304" pitchFamily="18" charset="0"/>
              </a:rPr>
              <a:t> </a:t>
            </a:r>
            <a:endParaRPr lang="en-US" sz="1600" b="1" i="1" dirty="0">
              <a:latin typeface="Times New Roman" panose="02020603050405020304" pitchFamily="18" charset="0"/>
              <a:cs typeface="Times New Roman" panose="02020603050405020304" pitchFamily="18" charset="0"/>
            </a:endParaRPr>
          </a:p>
          <a:p>
            <a:endParaRPr lang="en-US" sz="1200" b="1" i="1" dirty="0">
              <a:latin typeface="Times New Roman"/>
              <a:cs typeface="Times New Roman"/>
            </a:endParaRPr>
          </a:p>
          <a:p>
            <a:r>
              <a:rPr lang="en-US" sz="1200" b="1" i="1" dirty="0">
                <a:latin typeface="Times New Roman"/>
                <a:cs typeface="Times New Roman"/>
              </a:rPr>
              <a:t>Who are they?</a:t>
            </a:r>
            <a:r>
              <a:rPr lang="en-US" sz="1200" dirty="0">
                <a:latin typeface="Times New Roman"/>
                <a:cs typeface="Times New Roman"/>
              </a:rPr>
              <a:t/>
            </a:r>
            <a:br>
              <a:rPr lang="en-US" sz="1200" dirty="0">
                <a:latin typeface="Times New Roman"/>
                <a:cs typeface="Times New Roman"/>
              </a:rPr>
            </a:br>
            <a:r>
              <a:rPr lang="en-US" sz="1200" dirty="0">
                <a:latin typeface="Times New Roman" panose="02020603050405020304" pitchFamily="18" charset="0"/>
                <a:cs typeface="Times New Roman" panose="02020603050405020304" pitchFamily="18" charset="0"/>
              </a:rPr>
              <a:t>Nikola, </a:t>
            </a:r>
            <a:r>
              <a:rPr lang="en-US" sz="1200" dirty="0" err="1">
                <a:latin typeface="Times New Roman" panose="02020603050405020304" pitchFamily="18" charset="0"/>
                <a:cs typeface="Times New Roman" panose="02020603050405020304" pitchFamily="18" charset="0"/>
              </a:rPr>
              <a:t>Marija</a:t>
            </a:r>
            <a:r>
              <a:rPr lang="en-US" sz="1200" dirty="0">
                <a:latin typeface="Times New Roman" panose="02020603050405020304" pitchFamily="18" charset="0"/>
                <a:cs typeface="Times New Roman" panose="02020603050405020304" pitchFamily="18" charset="0"/>
              </a:rPr>
              <a:t>, Maja and </a:t>
            </a:r>
            <a:r>
              <a:rPr lang="en-US" sz="1200" dirty="0" err="1">
                <a:latin typeface="Times New Roman" panose="02020603050405020304" pitchFamily="18" charset="0"/>
                <a:cs typeface="Times New Roman" panose="02020603050405020304" pitchFamily="18" charset="0"/>
              </a:rPr>
              <a:t>Darko</a:t>
            </a:r>
            <a:r>
              <a:rPr lang="en-US" sz="1200" dirty="0">
                <a:latin typeface="Times New Roman" panose="02020603050405020304" pitchFamily="18" charset="0"/>
                <a:cs typeface="Times New Roman" panose="02020603050405020304" pitchFamily="18" charset="0"/>
              </a:rPr>
              <a:t> are a well-travelled family from Macedonia. </a:t>
            </a:r>
            <a:r>
              <a:rPr lang="en-US" sz="1200" dirty="0" err="1">
                <a:latin typeface="Times New Roman" panose="02020603050405020304" pitchFamily="18" charset="0"/>
                <a:cs typeface="Times New Roman" panose="02020603050405020304" pitchFamily="18" charset="0"/>
              </a:rPr>
              <a:t>Marija</a:t>
            </a:r>
            <a:r>
              <a:rPr lang="en-US" sz="1200" dirty="0">
                <a:latin typeface="Times New Roman" panose="02020603050405020304" pitchFamily="18" charset="0"/>
                <a:cs typeface="Times New Roman" panose="02020603050405020304" pitchFamily="18" charset="0"/>
              </a:rPr>
              <a:t> and Nikola are</a:t>
            </a:r>
            <a:r>
              <a:rPr lang="en-US" sz="1200" dirty="0" smtClean="0">
                <a:latin typeface="Times New Roman" panose="02020603050405020304" pitchFamily="18" charset="0"/>
                <a:cs typeface="Times New Roman" panose="02020603050405020304" pitchFamily="18" charset="0"/>
              </a:rPr>
              <a:t> a couple </a:t>
            </a:r>
            <a:r>
              <a:rPr lang="en-US" sz="1200" dirty="0">
                <a:latin typeface="Times New Roman" panose="02020603050405020304" pitchFamily="18" charset="0"/>
                <a:cs typeface="Times New Roman" panose="02020603050405020304" pitchFamily="18" charset="0"/>
              </a:rPr>
              <a:t>in their late 40s, </a:t>
            </a:r>
            <a:r>
              <a:rPr lang="en-US" sz="1200" dirty="0" smtClean="0">
                <a:latin typeface="Times New Roman" panose="02020603050405020304" pitchFamily="18" charset="0"/>
                <a:cs typeface="Times New Roman" panose="02020603050405020304" pitchFamily="18" charset="0"/>
              </a:rPr>
              <a:t>and </a:t>
            </a:r>
            <a:r>
              <a:rPr lang="en-US" sz="1200" dirty="0" err="1" smtClean="0">
                <a:latin typeface="Times New Roman" panose="02020603050405020304" pitchFamily="18" charset="0"/>
                <a:cs typeface="Times New Roman" panose="02020603050405020304" pitchFamily="18" charset="0"/>
              </a:rPr>
              <a:t>Darko</a:t>
            </a:r>
            <a:r>
              <a:rPr lang="en-US" sz="1200" dirty="0" smtClean="0">
                <a:latin typeface="Times New Roman" panose="02020603050405020304" pitchFamily="18" charset="0"/>
                <a:cs typeface="Times New Roman" panose="02020603050405020304" pitchFamily="18" charset="0"/>
              </a:rPr>
              <a:t> and </a:t>
            </a:r>
            <a:r>
              <a:rPr lang="en-US" sz="1200" dirty="0" err="1">
                <a:latin typeface="Times New Roman" panose="02020603050405020304" pitchFamily="18" charset="0"/>
                <a:cs typeface="Times New Roman" panose="02020603050405020304" pitchFamily="18" charset="0"/>
              </a:rPr>
              <a:t>Maja</a:t>
            </a:r>
            <a:r>
              <a:rPr lang="en-US" sz="1200" dirty="0" smtClean="0">
                <a:latin typeface="Times New Roman" panose="02020603050405020304" pitchFamily="18" charset="0"/>
                <a:cs typeface="Times New Roman" panose="02020603050405020304" pitchFamily="18" charset="0"/>
              </a:rPr>
              <a:t> are </a:t>
            </a:r>
            <a:r>
              <a:rPr lang="en-US" sz="1200" dirty="0">
                <a:latin typeface="Times New Roman" panose="02020603050405020304" pitchFamily="18" charset="0"/>
                <a:cs typeface="Times New Roman" panose="02020603050405020304" pitchFamily="18" charset="0"/>
              </a:rPr>
              <a:t>their </a:t>
            </a:r>
            <a:r>
              <a:rPr lang="en-US" sz="1200" dirty="0" smtClean="0">
                <a:latin typeface="Times New Roman" panose="02020603050405020304" pitchFamily="18" charset="0"/>
                <a:cs typeface="Times New Roman" panose="02020603050405020304" pitchFamily="18" charset="0"/>
              </a:rPr>
              <a:t>children</a:t>
            </a:r>
            <a:r>
              <a:rPr lang="mk-MK" sz="1200" dirty="0" smtClean="0">
                <a:latin typeface="Times New Roman" panose="02020603050405020304" pitchFamily="18" charset="0"/>
                <a:cs typeface="Times New Roman" panose="02020603050405020304" pitchFamily="18" charset="0"/>
              </a:rPr>
              <a:t>.</a:t>
            </a:r>
            <a:r>
              <a:rPr lang="en-US" sz="1200" dirty="0" err="1" smtClean="0">
                <a:latin typeface="Times New Roman" panose="02020603050405020304" pitchFamily="18" charset="0"/>
                <a:cs typeface="Times New Roman" panose="02020603050405020304" pitchFamily="18" charset="0"/>
              </a:rPr>
              <a:t>Darko</a:t>
            </a:r>
            <a:r>
              <a:rPr lang="en-US" sz="1200" dirty="0" smtClean="0">
                <a:latin typeface="Times New Roman" panose="02020603050405020304" pitchFamily="18" charset="0"/>
                <a:cs typeface="Times New Roman" panose="02020603050405020304" pitchFamily="18" charset="0"/>
              </a:rPr>
              <a:t> and </a:t>
            </a:r>
            <a:r>
              <a:rPr lang="en-US" sz="1200" dirty="0" err="1" smtClean="0">
                <a:latin typeface="Times New Roman" panose="02020603050405020304" pitchFamily="18" charset="0"/>
                <a:cs typeface="Times New Roman" panose="02020603050405020304" pitchFamily="18" charset="0"/>
              </a:rPr>
              <a:t>Maja</a:t>
            </a:r>
            <a:r>
              <a:rPr lang="en-US" sz="1200" dirty="0" smtClean="0">
                <a:latin typeface="Times New Roman" panose="02020603050405020304" pitchFamily="18" charset="0"/>
                <a:cs typeface="Times New Roman" panose="02020603050405020304" pitchFamily="18" charset="0"/>
              </a:rPr>
              <a:t> are both elementary </a:t>
            </a:r>
            <a:r>
              <a:rPr lang="en-US" sz="1200" dirty="0">
                <a:latin typeface="Times New Roman" panose="02020603050405020304" pitchFamily="18" charset="0"/>
                <a:cs typeface="Times New Roman" panose="02020603050405020304" pitchFamily="18" charset="0"/>
              </a:rPr>
              <a:t>school </a:t>
            </a:r>
            <a:r>
              <a:rPr lang="en-US" sz="1200" dirty="0" smtClean="0">
                <a:latin typeface="Times New Roman" panose="02020603050405020304" pitchFamily="18" charset="0"/>
                <a:cs typeface="Times New Roman" panose="02020603050405020304" pitchFamily="18" charset="0"/>
              </a:rPr>
              <a:t>students. </a:t>
            </a:r>
            <a:r>
              <a:rPr lang="en-US" sz="1200" dirty="0">
                <a:latin typeface="Times New Roman" panose="02020603050405020304" pitchFamily="18" charset="0"/>
                <a:cs typeface="Times New Roman" panose="02020603050405020304" pitchFamily="18" charset="0"/>
              </a:rPr>
              <a:t>Nikola and </a:t>
            </a:r>
            <a:r>
              <a:rPr lang="en-US" sz="1200" dirty="0" err="1">
                <a:latin typeface="Times New Roman" panose="02020603050405020304" pitchFamily="18" charset="0"/>
                <a:cs typeface="Times New Roman" panose="02020603050405020304" pitchFamily="18" charset="0"/>
              </a:rPr>
              <a:t>Marija</a:t>
            </a:r>
            <a:r>
              <a:rPr lang="en-US" sz="1200" dirty="0">
                <a:latin typeface="Times New Roman" panose="02020603050405020304" pitchFamily="18" charset="0"/>
                <a:cs typeface="Times New Roman" panose="02020603050405020304" pitchFamily="18" charset="0"/>
              </a:rPr>
              <a:t> are employed with a</a:t>
            </a:r>
            <a:r>
              <a:rPr lang="en-US" sz="1200" dirty="0" smtClean="0">
                <a:latin typeface="Times New Roman" panose="02020603050405020304" pitchFamily="18" charset="0"/>
                <a:cs typeface="Times New Roman" panose="02020603050405020304" pitchFamily="18" charset="0"/>
              </a:rPr>
              <a:t> above  average income.  </a:t>
            </a:r>
            <a:r>
              <a:rPr lang="en-US" sz="1200" dirty="0">
                <a:latin typeface="Times New Roman" panose="02020603050405020304" pitchFamily="18" charset="0"/>
                <a:cs typeface="Times New Roman" panose="02020603050405020304" pitchFamily="18" charset="0"/>
              </a:rPr>
              <a:t>They like to go on family vacations and short holidays. The</a:t>
            </a:r>
            <a:r>
              <a:rPr lang="en-US" sz="1200" dirty="0" smtClean="0">
                <a:latin typeface="Times New Roman" panose="02020603050405020304" pitchFamily="18" charset="0"/>
                <a:cs typeface="Times New Roman" panose="02020603050405020304" pitchFamily="18" charset="0"/>
              </a:rPr>
              <a:t> </a:t>
            </a:r>
            <a:r>
              <a:rPr lang="en-US" sz="1200" dirty="0" err="1" smtClean="0">
                <a:latin typeface="Times New Roman" panose="02020603050405020304" pitchFamily="18" charset="0"/>
                <a:cs typeface="Times New Roman" panose="02020603050405020304" pitchFamily="18" charset="0"/>
              </a:rPr>
              <a:t>Jovanoski</a:t>
            </a:r>
            <a:r>
              <a:rPr lang="en-US" sz="1200" dirty="0" smtClean="0">
                <a:latin typeface="Times New Roman" panose="02020603050405020304" pitchFamily="18" charset="0"/>
                <a:cs typeface="Times New Roman" panose="02020603050405020304" pitchFamily="18" charset="0"/>
              </a:rPr>
              <a:t> family </a:t>
            </a:r>
            <a:r>
              <a:rPr lang="en-US" sz="1200" dirty="0">
                <a:latin typeface="Times New Roman" panose="02020603050405020304" pitchFamily="18" charset="0"/>
                <a:cs typeface="Times New Roman" panose="02020603050405020304" pitchFamily="18" charset="0"/>
              </a:rPr>
              <a:t>usually uses the  summer</a:t>
            </a:r>
            <a:r>
              <a:rPr lang="en-US" sz="1200" dirty="0" smtClean="0">
                <a:latin typeface="Times New Roman" panose="02020603050405020304" pitchFamily="18" charset="0"/>
                <a:cs typeface="Times New Roman" panose="02020603050405020304" pitchFamily="18" charset="0"/>
              </a:rPr>
              <a:t> period </a:t>
            </a:r>
            <a:r>
              <a:rPr lang="en-US" sz="1200" dirty="0">
                <a:latin typeface="Times New Roman" panose="02020603050405020304" pitchFamily="18" charset="0"/>
                <a:cs typeface="Times New Roman" panose="02020603050405020304" pitchFamily="18" charset="0"/>
              </a:rPr>
              <a:t>to travel </a:t>
            </a:r>
            <a:r>
              <a:rPr lang="en-US" sz="1200" dirty="0" smtClean="0">
                <a:latin typeface="Times New Roman" panose="02020603050405020304" pitchFamily="18" charset="0"/>
                <a:cs typeface="Times New Roman" panose="02020603050405020304" pitchFamily="18" charset="0"/>
              </a:rPr>
              <a:t>abroad </a:t>
            </a:r>
            <a:r>
              <a:rPr lang="en-US" sz="1200" dirty="0">
                <a:latin typeface="Times New Roman" panose="02020603050405020304" pitchFamily="18" charset="0"/>
                <a:cs typeface="Times New Roman" panose="02020603050405020304" pitchFamily="18" charset="0"/>
              </a:rPr>
              <a:t>but throughout the year, they</a:t>
            </a:r>
            <a:r>
              <a:rPr lang="en-US" sz="1200" dirty="0" smtClean="0">
                <a:latin typeface="Times New Roman" panose="02020603050405020304" pitchFamily="18" charset="0"/>
                <a:cs typeface="Times New Roman" panose="02020603050405020304" pitchFamily="18" charset="0"/>
              </a:rPr>
              <a:t> like to </a:t>
            </a:r>
            <a:r>
              <a:rPr lang="en-US" sz="1200" dirty="0">
                <a:latin typeface="Times New Roman" panose="02020603050405020304" pitchFamily="18" charset="0"/>
                <a:cs typeface="Times New Roman" panose="02020603050405020304" pitchFamily="18" charset="0"/>
              </a:rPr>
              <a:t>visit tourist sites in </a:t>
            </a:r>
            <a:r>
              <a:rPr lang="en-US" sz="1200" dirty="0" smtClean="0">
                <a:latin typeface="Times New Roman" panose="02020603050405020304" pitchFamily="18" charset="0"/>
                <a:cs typeface="Times New Roman" panose="02020603050405020304" pitchFamily="18" charset="0"/>
              </a:rPr>
              <a:t>Macedonia. </a:t>
            </a:r>
            <a:r>
              <a:rPr lang="en-US" sz="1200" dirty="0">
                <a:latin typeface="Times New Roman" panose="02020603050405020304" pitchFamily="18" charset="0"/>
                <a:cs typeface="Times New Roman" panose="02020603050405020304" pitchFamily="18" charset="0"/>
              </a:rPr>
              <a:t>Usually they travel around the country with their own vehicle and they organize their own trips.  Sometimes they visit the mountains in Macedonia, and</a:t>
            </a:r>
            <a:r>
              <a:rPr lang="en-US" sz="1200" dirty="0" smtClean="0">
                <a:latin typeface="Times New Roman" panose="02020603050405020304" pitchFamily="18" charset="0"/>
                <a:cs typeface="Times New Roman" panose="02020603050405020304" pitchFamily="18" charset="0"/>
              </a:rPr>
              <a:t> other times  </a:t>
            </a:r>
            <a:r>
              <a:rPr lang="en-US" sz="1200" dirty="0">
                <a:latin typeface="Times New Roman" panose="02020603050405020304" pitchFamily="18" charset="0"/>
                <a:cs typeface="Times New Roman" panose="02020603050405020304" pitchFamily="18" charset="0"/>
              </a:rPr>
              <a:t>the lakes.</a:t>
            </a:r>
            <a:r>
              <a:rPr lang="en-US" sz="1200" dirty="0" smtClean="0">
                <a:latin typeface="Times New Roman" panose="02020603050405020304" pitchFamily="18" charset="0"/>
                <a:cs typeface="Times New Roman" panose="02020603050405020304" pitchFamily="18" charset="0"/>
              </a:rPr>
              <a:t> During the weekends they often leave the city behind to go on </a:t>
            </a:r>
            <a:r>
              <a:rPr lang="en-US" sz="1200" dirty="0">
                <a:latin typeface="Times New Roman" panose="02020603050405020304" pitchFamily="18" charset="0"/>
                <a:cs typeface="Times New Roman" panose="02020603050405020304" pitchFamily="18" charset="0"/>
              </a:rPr>
              <a:t>a day trip to villages and localities in the </a:t>
            </a:r>
            <a:r>
              <a:rPr lang="en-US" sz="1200" dirty="0" smtClean="0">
                <a:latin typeface="Times New Roman" panose="02020603050405020304" pitchFamily="18" charset="0"/>
                <a:cs typeface="Times New Roman" panose="02020603050405020304" pitchFamily="18" charset="0"/>
              </a:rPr>
              <a:t>vicinity </a:t>
            </a:r>
            <a:r>
              <a:rPr lang="en-US" sz="1200" dirty="0">
                <a:latin typeface="Times New Roman" panose="02020603050405020304" pitchFamily="18" charset="0"/>
                <a:cs typeface="Times New Roman" panose="02020603050405020304" pitchFamily="18" charset="0"/>
              </a:rPr>
              <a:t>where </a:t>
            </a:r>
            <a:r>
              <a:rPr lang="en-US" sz="1200" dirty="0" smtClean="0">
                <a:latin typeface="Times New Roman" panose="02020603050405020304" pitchFamily="18" charset="0"/>
                <a:cs typeface="Times New Roman" panose="02020603050405020304" pitchFamily="18" charset="0"/>
              </a:rPr>
              <a:t>they </a:t>
            </a:r>
            <a:r>
              <a:rPr lang="en-US" sz="1200" dirty="0">
                <a:latin typeface="Times New Roman" panose="02020603050405020304" pitchFamily="18" charset="0"/>
                <a:cs typeface="Times New Roman" panose="02020603050405020304" pitchFamily="18" charset="0"/>
              </a:rPr>
              <a:t>have a nice meal in a </a:t>
            </a:r>
            <a:r>
              <a:rPr lang="en-US" sz="1200" dirty="0" smtClean="0">
                <a:latin typeface="Times New Roman" panose="02020603050405020304" pitchFamily="18" charset="0"/>
                <a:cs typeface="Times New Roman" panose="02020603050405020304" pitchFamily="18" charset="0"/>
              </a:rPr>
              <a:t>restaurant and walk around a bit. They also travel to escape the air pollution of the city they live in and enjoy the fresh air in the country side.</a:t>
            </a:r>
            <a:endParaRPr lang="en-US" sz="1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93055" y="3488145"/>
            <a:ext cx="8690950" cy="3046987"/>
          </a:xfrm>
          <a:prstGeom prst="rect">
            <a:avLst/>
          </a:prstGeom>
          <a:noFill/>
        </p:spPr>
        <p:txBody>
          <a:bodyPr wrap="square" rtlCol="0">
            <a:spAutoFit/>
          </a:bodyPr>
          <a:lstStyle/>
          <a:p>
            <a:r>
              <a:rPr lang="en-US" sz="1200" b="1" i="1" dirty="0">
                <a:latin typeface="Times New Roman" panose="02020603050405020304" pitchFamily="18" charset="0"/>
                <a:cs typeface="Times New Roman" panose="02020603050405020304" pitchFamily="18" charset="0"/>
              </a:rPr>
              <a:t>What is their spending behavior?</a:t>
            </a:r>
          </a:p>
          <a:p>
            <a:r>
              <a:rPr lang="en-US" sz="1200" dirty="0" smtClean="0">
                <a:solidFill>
                  <a:srgbClr val="000000"/>
                </a:solidFill>
                <a:latin typeface="Times New Roman" panose="02020603050405020304" pitchFamily="18" charset="0"/>
                <a:cs typeface="Times New Roman" panose="02020603050405020304" pitchFamily="18" charset="0"/>
              </a:rPr>
              <a:t>Even though </a:t>
            </a:r>
            <a:r>
              <a:rPr lang="en-US" sz="1200" dirty="0">
                <a:solidFill>
                  <a:srgbClr val="000000"/>
                </a:solidFill>
                <a:latin typeface="Times New Roman" panose="02020603050405020304" pitchFamily="18" charset="0"/>
                <a:cs typeface="Times New Roman" panose="02020603050405020304" pitchFamily="18" charset="0"/>
              </a:rPr>
              <a:t>the price is not always</a:t>
            </a:r>
            <a:r>
              <a:rPr lang="en-US" sz="1200" dirty="0" smtClean="0">
                <a:solidFill>
                  <a:srgbClr val="000000"/>
                </a:solidFill>
                <a:latin typeface="Times New Roman" panose="02020603050405020304" pitchFamily="18" charset="0"/>
                <a:cs typeface="Times New Roman" panose="02020603050405020304" pitchFamily="18" charset="0"/>
              </a:rPr>
              <a:t> a decisive </a:t>
            </a:r>
            <a:r>
              <a:rPr lang="en-US" sz="1200" dirty="0">
                <a:solidFill>
                  <a:srgbClr val="000000"/>
                </a:solidFill>
                <a:latin typeface="Times New Roman" panose="02020603050405020304" pitchFamily="18" charset="0"/>
                <a:cs typeface="Times New Roman" panose="02020603050405020304" pitchFamily="18" charset="0"/>
              </a:rPr>
              <a:t>factor,</a:t>
            </a:r>
            <a:r>
              <a:rPr lang="en-US" sz="1200" dirty="0" smtClean="0">
                <a:solidFill>
                  <a:srgbClr val="000000"/>
                </a:solidFill>
                <a:latin typeface="Times New Roman" panose="02020603050405020304" pitchFamily="18" charset="0"/>
                <a:cs typeface="Times New Roman" panose="02020603050405020304" pitchFamily="18" charset="0"/>
              </a:rPr>
              <a:t> it is </a:t>
            </a:r>
            <a:r>
              <a:rPr lang="en-US" sz="1200" dirty="0">
                <a:solidFill>
                  <a:srgbClr val="000000"/>
                </a:solidFill>
                <a:latin typeface="Times New Roman" panose="02020603050405020304" pitchFamily="18" charset="0"/>
                <a:cs typeface="Times New Roman" panose="02020603050405020304" pitchFamily="18" charset="0"/>
              </a:rPr>
              <a:t>an important one. They stay at</a:t>
            </a:r>
            <a:r>
              <a:rPr lang="en-US" sz="1200" dirty="0" smtClean="0">
                <a:solidFill>
                  <a:srgbClr val="000000"/>
                </a:solidFill>
                <a:latin typeface="Times New Roman" panose="02020603050405020304" pitchFamily="18" charset="0"/>
                <a:cs typeface="Times New Roman" panose="02020603050405020304" pitchFamily="18" charset="0"/>
              </a:rPr>
              <a:t> more affordable hotels </a:t>
            </a:r>
            <a:r>
              <a:rPr lang="en-US" sz="1200" dirty="0">
                <a:solidFill>
                  <a:srgbClr val="000000"/>
                </a:solidFill>
                <a:latin typeface="Times New Roman" panose="02020603050405020304" pitchFamily="18" charset="0"/>
                <a:cs typeface="Times New Roman" panose="02020603050405020304" pitchFamily="18" charset="0"/>
              </a:rPr>
              <a:t>or private </a:t>
            </a:r>
            <a:r>
              <a:rPr lang="en-US" sz="1200" dirty="0" smtClean="0">
                <a:solidFill>
                  <a:srgbClr val="000000"/>
                </a:solidFill>
                <a:latin typeface="Times New Roman" panose="02020603050405020304" pitchFamily="18" charset="0"/>
                <a:cs typeface="Times New Roman" panose="02020603050405020304" pitchFamily="18" charset="0"/>
              </a:rPr>
              <a:t>apartments and homes.  </a:t>
            </a:r>
            <a:r>
              <a:rPr lang="en-US" sz="1200" dirty="0">
                <a:solidFill>
                  <a:srgbClr val="000000"/>
                </a:solidFill>
                <a:latin typeface="Times New Roman" panose="02020603050405020304" pitchFamily="18" charset="0"/>
                <a:cs typeface="Times New Roman" panose="02020603050405020304" pitchFamily="18" charset="0"/>
              </a:rPr>
              <a:t>Since they</a:t>
            </a:r>
            <a:r>
              <a:rPr lang="en-US" sz="1200" dirty="0" smtClean="0">
                <a:solidFill>
                  <a:srgbClr val="000000"/>
                </a:solidFill>
                <a:latin typeface="Times New Roman" panose="02020603050405020304" pitchFamily="18" charset="0"/>
                <a:cs typeface="Times New Roman" panose="02020603050405020304" pitchFamily="18" charset="0"/>
              </a:rPr>
              <a:t> go on trips within Macedonia on a regular basis, </a:t>
            </a:r>
            <a:r>
              <a:rPr lang="en-US" sz="1200" dirty="0">
                <a:solidFill>
                  <a:srgbClr val="000000"/>
                </a:solidFill>
                <a:latin typeface="Times New Roman" panose="02020603050405020304" pitchFamily="18" charset="0"/>
                <a:cs typeface="Times New Roman" panose="02020603050405020304" pitchFamily="18" charset="0"/>
              </a:rPr>
              <a:t>they do not want to spend money on luxuries or for luxury accommodation. They</a:t>
            </a:r>
            <a:r>
              <a:rPr lang="en-US" sz="1200" dirty="0" smtClean="0">
                <a:solidFill>
                  <a:srgbClr val="000000"/>
                </a:solidFill>
                <a:latin typeface="Times New Roman" panose="02020603050405020304" pitchFamily="18" charset="0"/>
                <a:cs typeface="Times New Roman" panose="02020603050405020304" pitchFamily="18" charset="0"/>
              </a:rPr>
              <a:t> like the option </a:t>
            </a:r>
            <a:r>
              <a:rPr lang="en-US" sz="1200" dirty="0">
                <a:solidFill>
                  <a:srgbClr val="000000"/>
                </a:solidFill>
                <a:latin typeface="Times New Roman" panose="02020603050405020304" pitchFamily="18" charset="0"/>
                <a:cs typeface="Times New Roman" panose="02020603050405020304" pitchFamily="18" charset="0"/>
              </a:rPr>
              <a:t>to</a:t>
            </a:r>
            <a:r>
              <a:rPr lang="en-US" sz="1200" dirty="0" smtClean="0">
                <a:solidFill>
                  <a:srgbClr val="000000"/>
                </a:solidFill>
                <a:latin typeface="Times New Roman" panose="02020603050405020304" pitchFamily="18" charset="0"/>
                <a:cs typeface="Times New Roman" panose="02020603050405020304" pitchFamily="18" charset="0"/>
              </a:rPr>
              <a:t> prepare their own meals but also enjoy </a:t>
            </a:r>
            <a:r>
              <a:rPr lang="en-US" sz="1200" dirty="0">
                <a:solidFill>
                  <a:srgbClr val="000000"/>
                </a:solidFill>
                <a:latin typeface="Times New Roman" panose="02020603050405020304" pitchFamily="18" charset="0"/>
                <a:cs typeface="Times New Roman" panose="02020603050405020304" pitchFamily="18" charset="0"/>
              </a:rPr>
              <a:t>good food at local restaurants. Although they want to buy</a:t>
            </a:r>
            <a:r>
              <a:rPr lang="en-US" sz="1200" dirty="0" smtClean="0">
                <a:solidFill>
                  <a:srgbClr val="000000"/>
                </a:solidFill>
                <a:latin typeface="Times New Roman" panose="02020603050405020304" pitchFamily="18" charset="0"/>
                <a:cs typeface="Times New Roman" panose="02020603050405020304" pitchFamily="18" charset="0"/>
              </a:rPr>
              <a:t>  </a:t>
            </a:r>
            <a:r>
              <a:rPr lang="en-US" sz="1200" dirty="0">
                <a:solidFill>
                  <a:srgbClr val="000000"/>
                </a:solidFill>
                <a:latin typeface="Times New Roman" panose="02020603050405020304" pitchFamily="18" charset="0"/>
                <a:cs typeface="Times New Roman" panose="02020603050405020304" pitchFamily="18" charset="0"/>
              </a:rPr>
              <a:t>local food, preferably organic, they are not ready to spend too much money on it.</a:t>
            </a:r>
            <a:r>
              <a:rPr lang="en-US" sz="1200" dirty="0" smtClean="0">
                <a:solidFill>
                  <a:srgbClr val="000000"/>
                </a:solidFill>
                <a:latin typeface="Times New Roman" panose="02020603050405020304" pitchFamily="18" charset="0"/>
                <a:cs typeface="Times New Roman" panose="02020603050405020304" pitchFamily="18" charset="0"/>
              </a:rPr>
              <a:t> They </a:t>
            </a:r>
            <a:r>
              <a:rPr lang="en-US" sz="1200" dirty="0">
                <a:solidFill>
                  <a:srgbClr val="000000"/>
                </a:solidFill>
                <a:latin typeface="Times New Roman" panose="02020603050405020304" pitchFamily="18" charset="0"/>
                <a:cs typeface="Times New Roman" panose="02020603050405020304" pitchFamily="18" charset="0"/>
              </a:rPr>
              <a:t>know the price of almost all services</a:t>
            </a:r>
            <a:r>
              <a:rPr lang="en-US" sz="1200" dirty="0" smtClean="0">
                <a:solidFill>
                  <a:srgbClr val="000000"/>
                </a:solidFill>
                <a:latin typeface="Times New Roman" panose="02020603050405020304" pitchFamily="18" charset="0"/>
                <a:cs typeface="Times New Roman" panose="02020603050405020304" pitchFamily="18" charset="0"/>
              </a:rPr>
              <a:t> and products they </a:t>
            </a:r>
            <a:r>
              <a:rPr lang="en-US" sz="1200" dirty="0">
                <a:solidFill>
                  <a:srgbClr val="000000"/>
                </a:solidFill>
                <a:latin typeface="Times New Roman" panose="02020603050405020304" pitchFamily="18" charset="0"/>
                <a:cs typeface="Times New Roman" panose="02020603050405020304" pitchFamily="18" charset="0"/>
              </a:rPr>
              <a:t>need before they decide to travel.</a:t>
            </a:r>
            <a:r>
              <a:rPr lang="en-US" sz="1200" dirty="0" smtClean="0">
                <a:solidFill>
                  <a:srgbClr val="000000"/>
                </a:solidFill>
                <a:latin typeface="Times New Roman" panose="02020603050405020304" pitchFamily="18" charset="0"/>
                <a:cs typeface="Times New Roman" panose="02020603050405020304" pitchFamily="18" charset="0"/>
              </a:rPr>
              <a:t> The </a:t>
            </a:r>
            <a:r>
              <a:rPr lang="en-US" sz="1200" dirty="0" err="1" smtClean="0">
                <a:solidFill>
                  <a:srgbClr val="000000"/>
                </a:solidFill>
                <a:latin typeface="Times New Roman" panose="02020603050405020304" pitchFamily="18" charset="0"/>
                <a:cs typeface="Times New Roman" panose="02020603050405020304" pitchFamily="18" charset="0"/>
              </a:rPr>
              <a:t>Jovanovski</a:t>
            </a:r>
            <a:r>
              <a:rPr lang="en-US" sz="1200" dirty="0" smtClean="0">
                <a:solidFill>
                  <a:srgbClr val="000000"/>
                </a:solidFill>
                <a:latin typeface="Times New Roman" panose="02020603050405020304" pitchFamily="18" charset="0"/>
                <a:cs typeface="Times New Roman" panose="02020603050405020304" pitchFamily="18" charset="0"/>
              </a:rPr>
              <a:t> family and their friends have traveled less within Macedonia over the last few years. No only has their disposable income decreased but they also feel they can sometimes get a better deal if they travel to Bulgaria. </a:t>
            </a:r>
          </a:p>
          <a:p>
            <a:endParaRPr lang="en-US" sz="1200" dirty="0" smtClean="0">
              <a:solidFill>
                <a:srgbClr val="FF0000"/>
              </a:solidFill>
              <a:latin typeface="Times New Roman" panose="02020603050405020304" pitchFamily="18" charset="0"/>
              <a:cs typeface="Times New Roman" panose="02020603050405020304" pitchFamily="18" charset="0"/>
            </a:endParaRPr>
          </a:p>
          <a:p>
            <a:r>
              <a:rPr lang="en-US" sz="1200" b="1" i="1" dirty="0">
                <a:latin typeface="Times New Roman"/>
                <a:cs typeface="Times New Roman"/>
              </a:rPr>
              <a:t>How do they decide on their next destination and how do they prepare?</a:t>
            </a:r>
            <a:r>
              <a:rPr lang="en-US" sz="1200" dirty="0" smtClean="0">
                <a:latin typeface="Times New Roman"/>
                <a:cs typeface="Times New Roman"/>
              </a:rPr>
              <a:t/>
            </a:r>
            <a:br>
              <a:rPr lang="en-US" sz="1200" dirty="0" smtClean="0">
                <a:latin typeface="Times New Roman"/>
                <a:cs typeface="Times New Roman"/>
              </a:rPr>
            </a:br>
            <a:r>
              <a:rPr lang="en-US" sz="1200" dirty="0" smtClean="0">
                <a:latin typeface="Times New Roman" panose="02020603050405020304" pitchFamily="18" charset="0"/>
                <a:cs typeface="Times New Roman" panose="02020603050405020304" pitchFamily="18" charset="0"/>
              </a:rPr>
              <a:t>The </a:t>
            </a:r>
            <a:r>
              <a:rPr lang="en-US" sz="1200" dirty="0" err="1" smtClean="0">
                <a:latin typeface="Times New Roman" panose="02020603050405020304" pitchFamily="18" charset="0"/>
                <a:cs typeface="Times New Roman" panose="02020603050405020304" pitchFamily="18" charset="0"/>
              </a:rPr>
              <a:t>Jovanovski</a:t>
            </a:r>
            <a:r>
              <a:rPr lang="en-US" sz="1200" dirty="0" smtClean="0">
                <a:latin typeface="Times New Roman" panose="02020603050405020304" pitchFamily="18" charset="0"/>
                <a:cs typeface="Times New Roman" panose="02020603050405020304" pitchFamily="18" charset="0"/>
              </a:rPr>
              <a:t> family likes </a:t>
            </a:r>
            <a:r>
              <a:rPr lang="en-US" sz="1200" dirty="0">
                <a:latin typeface="Times New Roman" panose="02020603050405020304" pitchFamily="18" charset="0"/>
                <a:cs typeface="Times New Roman" panose="02020603050405020304" pitchFamily="18" charset="0"/>
              </a:rPr>
              <a:t>to</a:t>
            </a:r>
            <a:r>
              <a:rPr lang="en-US" sz="1200" dirty="0" smtClean="0">
                <a:latin typeface="Times New Roman" panose="02020603050405020304" pitchFamily="18" charset="0"/>
                <a:cs typeface="Times New Roman" panose="02020603050405020304" pitchFamily="18" charset="0"/>
              </a:rPr>
              <a:t> visit new places, </a:t>
            </a:r>
            <a:r>
              <a:rPr lang="en-US" sz="1200" dirty="0">
                <a:latin typeface="Times New Roman" panose="02020603050405020304" pitchFamily="18" charset="0"/>
                <a:cs typeface="Times New Roman" panose="02020603050405020304" pitchFamily="18" charset="0"/>
              </a:rPr>
              <a:t>somewhere they have never been before. They</a:t>
            </a:r>
            <a:r>
              <a:rPr lang="en-US" sz="1200" dirty="0" smtClean="0">
                <a:latin typeface="Times New Roman" panose="02020603050405020304" pitchFamily="18" charset="0"/>
                <a:cs typeface="Times New Roman" panose="02020603050405020304" pitchFamily="18" charset="0"/>
              </a:rPr>
              <a:t> decided their </a:t>
            </a:r>
            <a:r>
              <a:rPr lang="en-US" sz="1200" dirty="0">
                <a:latin typeface="Times New Roman" panose="02020603050405020304" pitchFamily="18" charset="0"/>
                <a:cs typeface="Times New Roman" panose="02020603050405020304" pitchFamily="18" charset="0"/>
              </a:rPr>
              <a:t>next destination</a:t>
            </a:r>
            <a:r>
              <a:rPr lang="en-US" sz="1200" dirty="0" smtClean="0">
                <a:latin typeface="Times New Roman" panose="02020603050405020304" pitchFamily="18" charset="0"/>
                <a:cs typeface="Times New Roman" panose="02020603050405020304" pitchFamily="18" charset="0"/>
              </a:rPr>
              <a:t> on recommendations from </a:t>
            </a:r>
            <a:r>
              <a:rPr lang="en-US" sz="1200" dirty="0">
                <a:latin typeface="Times New Roman" panose="02020603050405020304" pitchFamily="18" charset="0"/>
                <a:cs typeface="Times New Roman" panose="02020603050405020304" pitchFamily="18" charset="0"/>
              </a:rPr>
              <a:t>their social network of friends who have been there or heard about </a:t>
            </a:r>
            <a:r>
              <a:rPr lang="en-US" sz="1200" dirty="0" smtClean="0">
                <a:latin typeface="Times New Roman" panose="02020603050405020304" pitchFamily="18" charset="0"/>
                <a:cs typeface="Times New Roman" panose="02020603050405020304" pitchFamily="18" charset="0"/>
              </a:rPr>
              <a:t>the particular </a:t>
            </a:r>
            <a:r>
              <a:rPr lang="en-US" sz="1200" dirty="0">
                <a:latin typeface="Times New Roman" panose="02020603050405020304" pitchFamily="18" charset="0"/>
                <a:cs typeface="Times New Roman" panose="02020603050405020304" pitchFamily="18" charset="0"/>
              </a:rPr>
              <a:t>destination. They also get their ideas from promotions  on TV or in the daily newspapers and weekly magazines.</a:t>
            </a:r>
            <a:r>
              <a:rPr lang="en-US" sz="1200" dirty="0" smtClean="0">
                <a:latin typeface="Times New Roman" panose="02020603050405020304" pitchFamily="18" charset="0"/>
                <a:cs typeface="Times New Roman" panose="02020603050405020304" pitchFamily="18" charset="0"/>
              </a:rPr>
              <a:t> They collect additional </a:t>
            </a:r>
            <a:r>
              <a:rPr lang="en-US" sz="1200" dirty="0">
                <a:latin typeface="Times New Roman" panose="02020603050405020304" pitchFamily="18" charset="0"/>
                <a:cs typeface="Times New Roman" panose="02020603050405020304" pitchFamily="18" charset="0"/>
              </a:rPr>
              <a:t>information</a:t>
            </a:r>
            <a:r>
              <a:rPr lang="en-US" sz="1200" dirty="0" smtClean="0">
                <a:latin typeface="Times New Roman" panose="02020603050405020304" pitchFamily="18" charset="0"/>
                <a:cs typeface="Times New Roman" panose="02020603050405020304" pitchFamily="18" charset="0"/>
              </a:rPr>
              <a:t> through internet </a:t>
            </a:r>
            <a:r>
              <a:rPr lang="en-US" sz="1200" dirty="0">
                <a:latin typeface="Times New Roman" panose="02020603050405020304" pitchFamily="18" charset="0"/>
                <a:cs typeface="Times New Roman" panose="02020603050405020304" pitchFamily="18" charset="0"/>
              </a:rPr>
              <a:t>search or asking their friends. They look at all the</a:t>
            </a:r>
            <a:r>
              <a:rPr lang="en-US" sz="1200" dirty="0" smtClean="0">
                <a:latin typeface="Times New Roman" panose="02020603050405020304" pitchFamily="18" charset="0"/>
                <a:cs typeface="Times New Roman" panose="02020603050405020304" pitchFamily="18" charset="0"/>
              </a:rPr>
              <a:t> different opportunities for activities and attractions that </a:t>
            </a:r>
            <a:r>
              <a:rPr lang="en-US" sz="1200" dirty="0">
                <a:latin typeface="Times New Roman" panose="02020603050405020304" pitchFamily="18" charset="0"/>
                <a:cs typeface="Times New Roman" panose="02020603050405020304" pitchFamily="18" charset="0"/>
              </a:rPr>
              <a:t>are near the selected destination and also try to find restaurants where</a:t>
            </a:r>
            <a:r>
              <a:rPr lang="en-US" sz="1200" dirty="0" smtClean="0">
                <a:latin typeface="Times New Roman" panose="02020603050405020304" pitchFamily="18" charset="0"/>
                <a:cs typeface="Times New Roman" panose="02020603050405020304" pitchFamily="18" charset="0"/>
              </a:rPr>
              <a:t> they </a:t>
            </a:r>
            <a:r>
              <a:rPr lang="en-US" sz="1200" dirty="0">
                <a:latin typeface="Times New Roman" panose="02020603050405020304" pitchFamily="18" charset="0"/>
                <a:cs typeface="Times New Roman" panose="02020603050405020304" pitchFamily="18" charset="0"/>
              </a:rPr>
              <a:t>can get local food. They </a:t>
            </a:r>
            <a:r>
              <a:rPr lang="en-US" sz="1200" dirty="0" smtClean="0">
                <a:latin typeface="Times New Roman" panose="02020603050405020304" pitchFamily="18" charset="0"/>
                <a:cs typeface="Times New Roman" panose="02020603050405020304" pitchFamily="18" charset="0"/>
              </a:rPr>
              <a:t>decide </a:t>
            </a:r>
            <a:r>
              <a:rPr lang="en-US" sz="1200" dirty="0">
                <a:latin typeface="Times New Roman" panose="02020603050405020304" pitchFamily="18" charset="0"/>
                <a:cs typeface="Times New Roman" panose="02020603050405020304" pitchFamily="18" charset="0"/>
              </a:rPr>
              <a:t>on the accommodation by comparing the options and usually choose the accommodation that meets their needs but within a reasonable price. They usually book accommodation on the basis of bed and breakfast or half </a:t>
            </a:r>
            <a:r>
              <a:rPr lang="en-US" sz="1200" dirty="0" smtClean="0">
                <a:solidFill>
                  <a:srgbClr val="000000"/>
                </a:solidFill>
                <a:latin typeface="Times New Roman" panose="02020603050405020304" pitchFamily="18" charset="0"/>
                <a:cs typeface="Times New Roman" panose="02020603050405020304" pitchFamily="18" charset="0"/>
              </a:rPr>
              <a:t>board. </a:t>
            </a:r>
            <a:endParaRPr lang="en-US" sz="1200" dirty="0">
              <a:solidFill>
                <a:srgbClr val="000000"/>
              </a:solidFill>
              <a:latin typeface="Times New Roman" panose="02020603050405020304" pitchFamily="18" charset="0"/>
              <a:cs typeface="Times New Roman" panose="02020603050405020304" pitchFamily="18" charset="0"/>
            </a:endParaRPr>
          </a:p>
        </p:txBody>
      </p:sp>
      <p:pic>
        <p:nvPicPr>
          <p:cNvPr id="6" name="Picture 5" descr="Screen Shot 2016-06-27 at 11.10.04 PM.png"/>
          <p:cNvPicPr>
            <a:picLocks noChangeAspect="1"/>
          </p:cNvPicPr>
          <p:nvPr/>
        </p:nvPicPr>
        <p:blipFill>
          <a:blip r:embed="rId3"/>
          <a:stretch>
            <a:fillRect/>
          </a:stretch>
        </p:blipFill>
        <p:spPr>
          <a:xfrm>
            <a:off x="5208994" y="747927"/>
            <a:ext cx="3395262" cy="2258793"/>
          </a:xfrm>
          <a:prstGeom prst="rect">
            <a:avLst/>
          </a:prstGeom>
        </p:spPr>
      </p:pic>
    </p:spTree>
    <p:extLst>
      <p:ext uri="{BB962C8B-B14F-4D97-AF65-F5344CB8AC3E}">
        <p14:creationId xmlns:p14="http://schemas.microsoft.com/office/powerpoint/2010/main" val="1245295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3055" y="382160"/>
            <a:ext cx="4691540" cy="3170098"/>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Domestic Short Break Tourists : Nikola, </a:t>
            </a:r>
            <a:r>
              <a:rPr lang="en-US" sz="1600" b="1" dirty="0" err="1">
                <a:latin typeface="Times New Roman" panose="02020603050405020304" pitchFamily="18" charset="0"/>
                <a:cs typeface="Times New Roman" panose="02020603050405020304" pitchFamily="18" charset="0"/>
              </a:rPr>
              <a:t>Marija</a:t>
            </a:r>
            <a:r>
              <a:rPr lang="en-US" sz="1600" b="1" dirty="0">
                <a:latin typeface="Times New Roman" panose="02020603050405020304" pitchFamily="18" charset="0"/>
                <a:cs typeface="Times New Roman" panose="02020603050405020304" pitchFamily="18" charset="0"/>
              </a:rPr>
              <a:t>, Maja and </a:t>
            </a:r>
            <a:r>
              <a:rPr lang="en-US" sz="1600" b="1" dirty="0" err="1">
                <a:latin typeface="Times New Roman" panose="02020603050405020304" pitchFamily="18" charset="0"/>
                <a:cs typeface="Times New Roman" panose="02020603050405020304" pitchFamily="18" charset="0"/>
              </a:rPr>
              <a:t>Darko</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Jovanovski</a:t>
            </a:r>
            <a:endParaRPr lang="en-US" sz="1600" b="1" i="1" dirty="0">
              <a:latin typeface="Times New Roman" panose="02020603050405020304" pitchFamily="18" charset="0"/>
              <a:cs typeface="Times New Roman" panose="02020603050405020304" pitchFamily="18" charset="0"/>
            </a:endParaRPr>
          </a:p>
          <a:p>
            <a:endParaRPr lang="en-US" sz="1200" dirty="0" smtClean="0">
              <a:latin typeface="Times New Roman"/>
              <a:cs typeface="Times New Roman"/>
            </a:endParaRPr>
          </a:p>
          <a:p>
            <a:r>
              <a:rPr lang="en-US" sz="1200" b="1" i="1" dirty="0" smtClean="0">
                <a:latin typeface="Times New Roman" panose="02020603050405020304" pitchFamily="18" charset="0"/>
                <a:cs typeface="Times New Roman" panose="02020603050405020304" pitchFamily="18" charset="0"/>
              </a:rPr>
              <a:t>What is their ideal short break holiday?</a:t>
            </a:r>
          </a:p>
          <a:p>
            <a:r>
              <a:rPr lang="en-US" sz="1200" dirty="0" smtClean="0">
                <a:solidFill>
                  <a:srgbClr val="000000"/>
                </a:solidFill>
                <a:latin typeface="Times New Roman" panose="02020603050405020304" pitchFamily="18" charset="0"/>
                <a:cs typeface="Times New Roman" panose="02020603050405020304" pitchFamily="18" charset="0"/>
              </a:rPr>
              <a:t>They want to discover and explore new places in Macedonia during the weekends and holidays. They enjoy nature and want to stay in places that allow them to explore nature. Their ideal short break is between 2 - 5 days and takes them to different places in Macedonia. They like to enjoy nature, undertake a few activities, to learn about their country (tradition, history), to meet local people and to enjoy good food. During winter they prefer short breaks at the mountain where there are opportunities for winter activities. During the summer and autumn, the ideal destination for short breaks are tourist sites along the lakes.</a:t>
            </a:r>
            <a:endParaRPr lang="en-US" sz="1200" b="1" i="1" dirty="0" smtClean="0">
              <a:solidFill>
                <a:srgbClr val="000000"/>
              </a:solidFill>
              <a:latin typeface="Times New Roman"/>
              <a:cs typeface="Times New Roman"/>
            </a:endParaRPr>
          </a:p>
          <a:p>
            <a:endParaRPr lang="en-US" sz="1200" b="1" i="1" dirty="0" smtClean="0">
              <a:latin typeface="Times New Roman"/>
              <a:cs typeface="Times New Roman"/>
            </a:endParaRPr>
          </a:p>
          <a:p>
            <a:endParaRPr lang="en-US" sz="1200" b="1" i="1" dirty="0" smtClean="0">
              <a:latin typeface="Times New Roman"/>
              <a:cs typeface="Times New Roman"/>
            </a:endParaRPr>
          </a:p>
          <a:p>
            <a:endParaRPr lang="en-US" sz="1200" b="1" i="1" dirty="0" smtClean="0">
              <a:latin typeface="Times New Roman"/>
              <a:cs typeface="Times New Roman"/>
            </a:endParaRPr>
          </a:p>
        </p:txBody>
      </p:sp>
      <p:sp>
        <p:nvSpPr>
          <p:cNvPr id="7" name="TextBox 6"/>
          <p:cNvSpPr txBox="1"/>
          <p:nvPr/>
        </p:nvSpPr>
        <p:spPr>
          <a:xfrm>
            <a:off x="397933" y="3716867"/>
            <a:ext cx="8517467" cy="2308324"/>
          </a:xfrm>
          <a:prstGeom prst="rect">
            <a:avLst/>
          </a:prstGeom>
          <a:noFill/>
        </p:spPr>
        <p:txBody>
          <a:bodyPr wrap="square" rtlCol="0">
            <a:spAutoFit/>
          </a:bodyPr>
          <a:lstStyle/>
          <a:p>
            <a:r>
              <a:rPr lang="en-US" sz="1200" b="1" i="1" dirty="0" smtClean="0">
                <a:latin typeface="Times New Roman"/>
                <a:cs typeface="Times New Roman"/>
              </a:rPr>
              <a:t>What are their expectations about basic services in the destination?</a:t>
            </a:r>
          </a:p>
          <a:p>
            <a:r>
              <a:rPr lang="en-US" sz="1200" dirty="0" smtClean="0">
                <a:solidFill>
                  <a:srgbClr val="000000"/>
                </a:solidFill>
                <a:latin typeface="Times New Roman" panose="02020603050405020304" pitchFamily="18" charset="0"/>
                <a:cs typeface="Times New Roman" panose="02020603050405020304" pitchFamily="18" charset="0"/>
              </a:rPr>
              <a:t>Nikola and </a:t>
            </a:r>
            <a:r>
              <a:rPr lang="en-US" sz="1200" dirty="0" err="1" smtClean="0">
                <a:solidFill>
                  <a:srgbClr val="000000"/>
                </a:solidFill>
                <a:latin typeface="Times New Roman" panose="02020603050405020304" pitchFamily="18" charset="0"/>
                <a:cs typeface="Times New Roman" panose="02020603050405020304" pitchFamily="18" charset="0"/>
              </a:rPr>
              <a:t>Marija</a:t>
            </a:r>
            <a:r>
              <a:rPr lang="en-US" sz="1200" dirty="0" smtClean="0">
                <a:solidFill>
                  <a:srgbClr val="000000"/>
                </a:solidFill>
                <a:latin typeface="Times New Roman" panose="02020603050405020304" pitchFamily="18" charset="0"/>
                <a:cs typeface="Times New Roman" panose="02020603050405020304" pitchFamily="18" charset="0"/>
              </a:rPr>
              <a:t> have high expectations in terms of cleanliness of the accommodation. They expect to have decent accommodation (clean, good toilets, heating), adequate service and to have local food. The family likes to stay in simple hotels or in simple private accommodation where they have the opportunity to cook. All beds have to be with a good mattress and to be comfortable. Restaurants must have  traditionally prepared local food or at least to have on offer of two or three local traditional dishes. They expect the staff in the hotels and other types of accommodations, including restaurants to be polite and efficient. Although usually they are very informed before going to the destination,  they also expect the staff at the hotels and restaurants to be able to provide them with recommendations for local sites or to suggest some activities that are part of the local tourist offer. Sometimes they attend local festivals and other tradition events (fair of traditional goods and food, bazaars etc) organized at the place of their visit. They want to buy local specialties that are prepared in a traditional way and they expect to find enough information where they can buy these specialties. They expect the destination to have good facilities for kids (nice outdoor place and kids playground).</a:t>
            </a:r>
          </a:p>
          <a:p>
            <a:endParaRPr lang="en-US" sz="1200" dirty="0">
              <a:solidFill>
                <a:srgbClr val="000000"/>
              </a:solidFill>
              <a:latin typeface="Times New Roman" panose="02020603050405020304" pitchFamily="18" charset="0"/>
              <a:cs typeface="Times New Roman" panose="02020603050405020304" pitchFamily="18" charset="0"/>
            </a:endParaRPr>
          </a:p>
        </p:txBody>
      </p:sp>
      <p:pic>
        <p:nvPicPr>
          <p:cNvPr id="6" name="Picture 5" descr="Screen Shot 2016-06-27 at 11.10.04 PM.png"/>
          <p:cNvPicPr>
            <a:picLocks noChangeAspect="1"/>
          </p:cNvPicPr>
          <p:nvPr/>
        </p:nvPicPr>
        <p:blipFill>
          <a:blip r:embed="rId3"/>
          <a:stretch>
            <a:fillRect/>
          </a:stretch>
        </p:blipFill>
        <p:spPr>
          <a:xfrm>
            <a:off x="5387622" y="806647"/>
            <a:ext cx="3527778" cy="2346953"/>
          </a:xfrm>
          <a:prstGeom prst="rect">
            <a:avLst/>
          </a:prstGeom>
        </p:spPr>
      </p:pic>
    </p:spTree>
    <p:extLst>
      <p:ext uri="{BB962C8B-B14F-4D97-AF65-F5344CB8AC3E}">
        <p14:creationId xmlns:p14="http://schemas.microsoft.com/office/powerpoint/2010/main" val="312992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3056" y="181437"/>
            <a:ext cx="4813640" cy="4093428"/>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Domestic Short Break Tourists : Nikola, </a:t>
            </a:r>
            <a:r>
              <a:rPr lang="en-US" sz="1600" b="1" dirty="0" err="1">
                <a:latin typeface="Times New Roman" panose="02020603050405020304" pitchFamily="18" charset="0"/>
                <a:cs typeface="Times New Roman" panose="02020603050405020304" pitchFamily="18" charset="0"/>
              </a:rPr>
              <a:t>Marija</a:t>
            </a:r>
            <a:r>
              <a:rPr lang="en-US" sz="1600" b="1" dirty="0">
                <a:latin typeface="Times New Roman" panose="02020603050405020304" pitchFamily="18" charset="0"/>
                <a:cs typeface="Times New Roman" panose="02020603050405020304" pitchFamily="18" charset="0"/>
              </a:rPr>
              <a:t>, Maja and </a:t>
            </a:r>
            <a:r>
              <a:rPr lang="en-US" sz="1600" b="1" dirty="0" err="1">
                <a:latin typeface="Times New Roman" panose="02020603050405020304" pitchFamily="18" charset="0"/>
                <a:cs typeface="Times New Roman" panose="02020603050405020304" pitchFamily="18" charset="0"/>
              </a:rPr>
              <a:t>Darko</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Jovanovski</a:t>
            </a:r>
            <a:endParaRPr lang="en-US" sz="1600" b="1" i="1" dirty="0">
              <a:latin typeface="Times New Roman" panose="02020603050405020304" pitchFamily="18" charset="0"/>
              <a:cs typeface="Times New Roman" panose="02020603050405020304" pitchFamily="18" charset="0"/>
            </a:endParaRPr>
          </a:p>
          <a:p>
            <a:endParaRPr lang="en-US" sz="1200" dirty="0" smtClean="0">
              <a:latin typeface="Times New Roman"/>
              <a:cs typeface="Times New Roman"/>
            </a:endParaRPr>
          </a:p>
          <a:p>
            <a:endParaRPr lang="en-US" sz="1200" b="1" i="1" dirty="0" smtClean="0">
              <a:latin typeface="Times New Roman"/>
              <a:cs typeface="Times New Roman"/>
            </a:endParaRPr>
          </a:p>
          <a:p>
            <a:endParaRPr lang="en-US" sz="1200" b="1" i="1" dirty="0" smtClean="0">
              <a:latin typeface="Times New Roman"/>
              <a:cs typeface="Times New Roman"/>
            </a:endParaRPr>
          </a:p>
          <a:p>
            <a:r>
              <a:rPr lang="en-US" sz="1200" b="1" i="1" dirty="0" smtClean="0">
                <a:latin typeface="Times New Roman"/>
                <a:cs typeface="Times New Roman"/>
              </a:rPr>
              <a:t>What kind of activities and attractions do they like to engage in?</a:t>
            </a:r>
            <a:r>
              <a:rPr lang="en-US" sz="1200" dirty="0" smtClean="0">
                <a:latin typeface="Times New Roman"/>
                <a:cs typeface="Times New Roman"/>
              </a:rPr>
              <a:t/>
            </a:r>
            <a:br>
              <a:rPr lang="en-US" sz="1200" dirty="0" smtClean="0">
                <a:latin typeface="Times New Roman"/>
                <a:cs typeface="Times New Roman"/>
              </a:rPr>
            </a:br>
            <a:r>
              <a:rPr lang="en-US" sz="1200" dirty="0" smtClean="0">
                <a:solidFill>
                  <a:srgbClr val="000000"/>
                </a:solidFill>
                <a:latin typeface="Times New Roman" panose="02020603050405020304" pitchFamily="18" charset="0"/>
                <a:cs typeface="Times New Roman" panose="02020603050405020304" pitchFamily="18" charset="0"/>
              </a:rPr>
              <a:t>The </a:t>
            </a:r>
            <a:r>
              <a:rPr lang="en-US" sz="1200" dirty="0" err="1" smtClean="0">
                <a:solidFill>
                  <a:srgbClr val="000000"/>
                </a:solidFill>
                <a:latin typeface="Times New Roman" panose="02020603050405020304" pitchFamily="18" charset="0"/>
                <a:cs typeface="Times New Roman" panose="02020603050405020304" pitchFamily="18" charset="0"/>
              </a:rPr>
              <a:t>Jovanovski</a:t>
            </a:r>
            <a:r>
              <a:rPr lang="en-US" sz="1200" dirty="0" smtClean="0">
                <a:solidFill>
                  <a:srgbClr val="000000"/>
                </a:solidFill>
                <a:latin typeface="Times New Roman" panose="02020603050405020304" pitchFamily="18" charset="0"/>
                <a:cs typeface="Times New Roman" panose="02020603050405020304" pitchFamily="18" charset="0"/>
              </a:rPr>
              <a:t> would like to combine easy outdoor activities (walking, cycling, etc.) with different cultural experiences such as visiting the traditional festivals, fairs, ethno houses and museums. Usually they look information on the destination on Internet and they explore the web sites where they can find more on natural and cultural sites in Macedonia (such as </a:t>
            </a:r>
            <a:r>
              <a:rPr lang="en-US" sz="1200" dirty="0" err="1" smtClean="0">
                <a:solidFill>
                  <a:srgbClr val="000000"/>
                </a:solidFill>
                <a:latin typeface="Times New Roman" panose="02020603050405020304" pitchFamily="18" charset="0"/>
                <a:cs typeface="Times New Roman" panose="02020603050405020304" pitchFamily="18" charset="0"/>
              </a:rPr>
              <a:t>www.makedonskibiser.com.mk</a:t>
            </a:r>
            <a:r>
              <a:rPr lang="en-US" sz="1200" dirty="0" smtClean="0">
                <a:solidFill>
                  <a:srgbClr val="000000"/>
                </a:solidFill>
                <a:latin typeface="Times New Roman" panose="02020603050405020304" pitchFamily="18" charset="0"/>
                <a:cs typeface="Times New Roman" panose="02020603050405020304" pitchFamily="18" charset="0"/>
              </a:rPr>
              <a:t>) or explore the sites of the municipalities which they want to visit. They also use information from the locals or from friends who have already been in the destination to find a good restaurant. After an active day they want to have a nice dinner in a traditional restaurant (it doesn’t need to be luxury one).</a:t>
            </a:r>
          </a:p>
          <a:p>
            <a:endParaRPr lang="en-US" sz="1200" dirty="0" smtClean="0">
              <a:solidFill>
                <a:srgbClr val="FF0000"/>
              </a:solidFill>
              <a:latin typeface="Times New Roman" panose="02020603050405020304" pitchFamily="18" charset="0"/>
              <a:cs typeface="Times New Roman" panose="02020603050405020304" pitchFamily="18" charset="0"/>
            </a:endParaRPr>
          </a:p>
          <a:p>
            <a:endParaRPr lang="en-US" sz="1200" b="1" i="1" dirty="0" smtClean="0">
              <a:latin typeface="Times New Roman"/>
              <a:cs typeface="Times New Roman"/>
            </a:endParaRPr>
          </a:p>
          <a:p>
            <a:endParaRPr lang="en-US" sz="1200" b="1" i="1" dirty="0" smtClean="0">
              <a:latin typeface="Times New Roman"/>
              <a:cs typeface="Times New Roman"/>
            </a:endParaRPr>
          </a:p>
          <a:p>
            <a:endParaRPr lang="en-US" sz="1200" b="1" i="1" dirty="0" smtClean="0">
              <a:latin typeface="Times New Roman"/>
              <a:cs typeface="Times New Roman"/>
            </a:endParaRPr>
          </a:p>
          <a:p>
            <a:endParaRPr lang="en-US" sz="1200" dirty="0">
              <a:latin typeface="Times New Roman"/>
              <a:cs typeface="Times New Roman"/>
            </a:endParaRPr>
          </a:p>
        </p:txBody>
      </p:sp>
      <p:sp>
        <p:nvSpPr>
          <p:cNvPr id="7" name="Rectangle 6"/>
          <p:cNvSpPr/>
          <p:nvPr/>
        </p:nvSpPr>
        <p:spPr>
          <a:xfrm>
            <a:off x="293056" y="3464640"/>
            <a:ext cx="8752938" cy="3600985"/>
          </a:xfrm>
          <a:prstGeom prst="rect">
            <a:avLst/>
          </a:prstGeom>
        </p:spPr>
        <p:txBody>
          <a:bodyPr wrap="square">
            <a:spAutoFit/>
          </a:bodyPr>
          <a:lstStyle/>
          <a:p>
            <a:r>
              <a:rPr lang="en-US" sz="1200" dirty="0" smtClean="0">
                <a:solidFill>
                  <a:srgbClr val="000000"/>
                </a:solidFill>
                <a:latin typeface="Times New Roman" panose="02020603050405020304" pitchFamily="18" charset="0"/>
                <a:cs typeface="Times New Roman" panose="02020603050405020304" pitchFamily="18" charset="0"/>
              </a:rPr>
              <a:t>During their stay in a destination they want to learn about local customs and traditional dishes. They would like to taste home-made food, and especially a home-made jams and cakes. Usually they buy a few of these products for the home. They want to hear stories about interesting local historical events, as well as local legends and beliefs. They enjoy opportunities to witness and be part of local traditions or local cultural events. They also enjoy active outdoor experiences, especially when they visit mountains or remote villages. They like to engage in outdoor activities but do not take part of extreme sports. They like walking and hiking in wilderness areas with marked trails. They would like to rent bikes on site.  During the summer months when they visit places that are near to lakes, they want to go on neat and clean beaches where are bars where they can enjoy in drinking coffee or other beverage. In the winter months they want to visit a bar and spend some time in a pleasant atmosphere with beautiful music and hot drinks.</a:t>
            </a:r>
            <a:endParaRPr lang="is-IS" sz="1200" b="1" i="1" dirty="0" smtClean="0">
              <a:latin typeface="Times New Roman"/>
              <a:cs typeface="Times New Roman"/>
            </a:endParaRPr>
          </a:p>
          <a:p>
            <a:endParaRPr lang="is-IS" sz="1200" b="1" i="1" dirty="0" smtClean="0">
              <a:latin typeface="Times New Roman"/>
              <a:cs typeface="Times New Roman"/>
            </a:endParaRPr>
          </a:p>
          <a:p>
            <a:r>
              <a:rPr lang="is-IS" sz="1200" b="1" i="1" dirty="0" smtClean="0">
                <a:latin typeface="Times New Roman"/>
                <a:cs typeface="Times New Roman"/>
              </a:rPr>
              <a:t>What do they do after they return?</a:t>
            </a:r>
          </a:p>
          <a:p>
            <a:endParaRPr lang="is-IS" sz="1200" b="1" i="1" dirty="0" smtClean="0">
              <a:latin typeface="Times New Roman" panose="02020603050405020304" pitchFamily="18" charset="0"/>
              <a:cs typeface="Times New Roman" panose="02020603050405020304" pitchFamily="18" charset="0"/>
            </a:endParaRPr>
          </a:p>
          <a:p>
            <a:r>
              <a:rPr lang="en-US" sz="1200" dirty="0" smtClean="0">
                <a:solidFill>
                  <a:srgbClr val="000000"/>
                </a:solidFill>
                <a:latin typeface="Times New Roman" panose="02020603050405020304" pitchFamily="18" charset="0"/>
                <a:cs typeface="Times New Roman" panose="02020603050405020304" pitchFamily="18" charset="0"/>
              </a:rPr>
              <a:t>Once they are back home, they want to taste the traditional home-made foods they purchased. If they are satisfied with the destination they post pictures of their stay on the social networks. They sometimes invite friends over to taste some of </a:t>
            </a:r>
            <a:r>
              <a:rPr lang="mk-MK" sz="1200" dirty="0" smtClean="0">
                <a:solidFill>
                  <a:srgbClr val="000000"/>
                </a:solidFill>
                <a:latin typeface="Times New Roman" panose="02020603050405020304" pitchFamily="18" charset="0"/>
                <a:cs typeface="Times New Roman" panose="02020603050405020304" pitchFamily="18" charset="0"/>
              </a:rPr>
              <a:t> home-made</a:t>
            </a:r>
            <a:r>
              <a:rPr lang="en-US" sz="1200" dirty="0" smtClean="0">
                <a:solidFill>
                  <a:srgbClr val="000000"/>
                </a:solidFill>
                <a:latin typeface="Times New Roman" panose="02020603050405020304" pitchFamily="18" charset="0"/>
                <a:cs typeface="Times New Roman" panose="02020603050405020304" pitchFamily="18" charset="0"/>
              </a:rPr>
              <a:t> food they have brought back and to share moments from their travels. </a:t>
            </a:r>
          </a:p>
          <a:p>
            <a:endParaRPr lang="en-US" sz="1200" dirty="0" smtClean="0">
              <a:solidFill>
                <a:srgbClr val="000000"/>
              </a:solidFill>
              <a:latin typeface="Times New Roman" panose="02020603050405020304" pitchFamily="18" charset="0"/>
              <a:cs typeface="Times New Roman" panose="02020603050405020304" pitchFamily="18" charset="0"/>
            </a:endParaRPr>
          </a:p>
          <a:p>
            <a:endParaRPr lang="en-US" sz="1200" dirty="0" smtClean="0">
              <a:solidFill>
                <a:srgbClr val="000000"/>
              </a:solidFill>
              <a:latin typeface="Times New Roman" panose="02020603050405020304" pitchFamily="18" charset="0"/>
              <a:cs typeface="Times New Roman" panose="02020603050405020304" pitchFamily="18" charset="0"/>
            </a:endParaRPr>
          </a:p>
          <a:p>
            <a:endParaRPr lang="en-US" sz="1200" dirty="0" smtClean="0">
              <a:solidFill>
                <a:srgbClr val="000000"/>
              </a:solidFill>
              <a:latin typeface="Times New Roman" panose="02020603050405020304" pitchFamily="18" charset="0"/>
              <a:cs typeface="Times New Roman" panose="02020603050405020304" pitchFamily="18" charset="0"/>
            </a:endParaRPr>
          </a:p>
          <a:p>
            <a:endParaRPr lang="en-US" sz="1200" dirty="0" smtClean="0">
              <a:solidFill>
                <a:srgbClr val="000000"/>
              </a:solidFill>
              <a:latin typeface="Times New Roman" panose="02020603050405020304" pitchFamily="18" charset="0"/>
              <a:cs typeface="Times New Roman" panose="02020603050405020304" pitchFamily="18" charset="0"/>
            </a:endParaRPr>
          </a:p>
          <a:p>
            <a:endParaRPr lang="en-US" sz="1200" dirty="0">
              <a:solidFill>
                <a:srgbClr val="000000"/>
              </a:solidFill>
              <a:latin typeface="Times New Roman" panose="02020603050405020304" pitchFamily="18" charset="0"/>
              <a:cs typeface="Times New Roman" panose="02020603050405020304" pitchFamily="18" charset="0"/>
            </a:endParaRPr>
          </a:p>
        </p:txBody>
      </p:sp>
      <p:pic>
        <p:nvPicPr>
          <p:cNvPr id="6" name="Picture 5" descr="Screen Shot 2016-06-27 at 11.10.04 PM.png"/>
          <p:cNvPicPr>
            <a:picLocks noChangeAspect="1"/>
          </p:cNvPicPr>
          <p:nvPr/>
        </p:nvPicPr>
        <p:blipFill>
          <a:blip r:embed="rId3"/>
          <a:stretch>
            <a:fillRect/>
          </a:stretch>
        </p:blipFill>
        <p:spPr>
          <a:xfrm>
            <a:off x="5309860" y="866973"/>
            <a:ext cx="3385154" cy="2252068"/>
          </a:xfrm>
          <a:prstGeom prst="rect">
            <a:avLst/>
          </a:prstGeom>
        </p:spPr>
      </p:pic>
    </p:spTree>
    <p:extLst>
      <p:ext uri="{BB962C8B-B14F-4D97-AF65-F5344CB8AC3E}">
        <p14:creationId xmlns:p14="http://schemas.microsoft.com/office/powerpoint/2010/main" val="1424980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4547" y="110252"/>
            <a:ext cx="8709882" cy="2836976"/>
          </a:xfrm>
        </p:spPr>
        <p:txBody>
          <a:bodyPr>
            <a:normAutofit/>
          </a:bodyPr>
          <a:lstStyle/>
          <a:p>
            <a:r>
              <a:rPr lang="en-US" b="1" dirty="0"/>
              <a:t>Domestic Short Break Tourists</a:t>
            </a:r>
            <a:br>
              <a:rPr lang="en-US" b="1" dirty="0"/>
            </a:br>
            <a:r>
              <a:rPr lang="en-US" b="1" dirty="0"/>
              <a:t/>
            </a:r>
            <a:br>
              <a:rPr lang="en-US" b="1" dirty="0"/>
            </a:br>
            <a:r>
              <a:rPr lang="en-US" sz="2800" dirty="0">
                <a:solidFill>
                  <a:schemeClr val="bg1">
                    <a:lumMod val="75000"/>
                  </a:schemeClr>
                </a:solidFill>
              </a:rPr>
              <a:t>Ideal Traveler Profile: Nikola, </a:t>
            </a:r>
            <a:r>
              <a:rPr lang="en-US" sz="2800" dirty="0" err="1">
                <a:solidFill>
                  <a:schemeClr val="bg1">
                    <a:lumMod val="75000"/>
                  </a:schemeClr>
                </a:solidFill>
              </a:rPr>
              <a:t>Marija</a:t>
            </a:r>
            <a:r>
              <a:rPr lang="en-US" sz="2800" dirty="0">
                <a:solidFill>
                  <a:schemeClr val="bg1">
                    <a:lumMod val="75000"/>
                  </a:schemeClr>
                </a:solidFill>
              </a:rPr>
              <a:t>,</a:t>
            </a:r>
            <a:r>
              <a:rPr lang="en-US" sz="2800" dirty="0" smtClean="0">
                <a:solidFill>
                  <a:schemeClr val="bg1">
                    <a:lumMod val="75000"/>
                  </a:schemeClr>
                </a:solidFill>
              </a:rPr>
              <a:t> </a:t>
            </a:r>
            <a:r>
              <a:rPr lang="en-US" sz="2800" dirty="0" err="1" smtClean="0">
                <a:solidFill>
                  <a:schemeClr val="bg1">
                    <a:lumMod val="75000"/>
                  </a:schemeClr>
                </a:solidFill>
              </a:rPr>
              <a:t>Darko</a:t>
            </a:r>
            <a:r>
              <a:rPr lang="en-US" sz="2800" dirty="0" smtClean="0">
                <a:solidFill>
                  <a:schemeClr val="bg1">
                    <a:lumMod val="75000"/>
                  </a:schemeClr>
                </a:solidFill>
              </a:rPr>
              <a:t> and </a:t>
            </a:r>
            <a:r>
              <a:rPr lang="en-US" sz="2800" dirty="0" err="1" smtClean="0">
                <a:solidFill>
                  <a:schemeClr val="bg1">
                    <a:lumMod val="75000"/>
                  </a:schemeClr>
                </a:solidFill>
              </a:rPr>
              <a:t>Maja</a:t>
            </a:r>
            <a:r>
              <a:rPr lang="en-US" sz="2800" dirty="0" smtClean="0">
                <a:solidFill>
                  <a:schemeClr val="bg1">
                    <a:lumMod val="75000"/>
                  </a:schemeClr>
                </a:solidFill>
              </a:rPr>
              <a:t> </a:t>
            </a:r>
            <a:r>
              <a:rPr lang="en-US" sz="2800" dirty="0" smtClean="0"/>
              <a:t/>
            </a:r>
            <a:br>
              <a:rPr lang="en-US" sz="2800" dirty="0" smtClean="0"/>
            </a:br>
            <a:r>
              <a:rPr lang="en-US" sz="2800" dirty="0"/>
              <a:t>&amp;</a:t>
            </a:r>
            <a:br>
              <a:rPr lang="en-US" sz="2800" dirty="0"/>
            </a:br>
            <a:r>
              <a:rPr lang="en-US" sz="2800" dirty="0"/>
              <a:t>Visitor Experience Value Chain Analysis</a:t>
            </a:r>
            <a:br>
              <a:rPr lang="en-US" sz="2800" dirty="0"/>
            </a:br>
            <a:r>
              <a:rPr lang="en-US" sz="2800" dirty="0"/>
              <a:t> (VCA)</a:t>
            </a:r>
            <a:endParaRPr lang="en-US" sz="2800" b="1" dirty="0"/>
          </a:p>
        </p:txBody>
      </p:sp>
      <p:pic>
        <p:nvPicPr>
          <p:cNvPr id="5" name="Picture 4" descr="Screen Shot 2016-06-27 at 11.10.04 PM.png"/>
          <p:cNvPicPr>
            <a:picLocks noChangeAspect="1"/>
          </p:cNvPicPr>
          <p:nvPr/>
        </p:nvPicPr>
        <p:blipFill>
          <a:blip r:embed="rId3"/>
          <a:stretch>
            <a:fillRect/>
          </a:stretch>
        </p:blipFill>
        <p:spPr>
          <a:xfrm>
            <a:off x="2455333" y="3182073"/>
            <a:ext cx="4741333" cy="3154303"/>
          </a:xfrm>
          <a:prstGeom prst="rect">
            <a:avLst/>
          </a:prstGeom>
        </p:spPr>
      </p:pic>
    </p:spTree>
    <p:extLst>
      <p:ext uri="{BB962C8B-B14F-4D97-AF65-F5344CB8AC3E}">
        <p14:creationId xmlns:p14="http://schemas.microsoft.com/office/powerpoint/2010/main" val="4004494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02608"/>
          </a:xfrm>
        </p:spPr>
        <p:txBody>
          <a:bodyPr>
            <a:normAutofit fontScale="90000"/>
          </a:bodyPr>
          <a:lstStyle/>
          <a:p>
            <a:r>
              <a:rPr lang="en-US" b="1" dirty="0"/>
              <a:t>Domestic short break tourists: ANTICIPATION</a:t>
            </a:r>
            <a:endParaRPr lang="en-US" dirty="0"/>
          </a:p>
        </p:txBody>
      </p:sp>
      <p:sp>
        <p:nvSpPr>
          <p:cNvPr id="5" name="Text Placeholder 4"/>
          <p:cNvSpPr>
            <a:spLocks noGrp="1"/>
          </p:cNvSpPr>
          <p:nvPr>
            <p:ph type="body" idx="1"/>
          </p:nvPr>
        </p:nvSpPr>
        <p:spPr>
          <a:xfrm>
            <a:off x="457200" y="1924156"/>
            <a:ext cx="4040188" cy="460075"/>
          </a:xfrm>
        </p:spPr>
        <p:txBody>
          <a:bodyPr/>
          <a:lstStyle/>
          <a:p>
            <a:pPr algn="ctr"/>
            <a:r>
              <a:rPr lang="en-US" dirty="0"/>
              <a:t>Ideal</a:t>
            </a:r>
          </a:p>
        </p:txBody>
      </p:sp>
      <p:sp>
        <p:nvSpPr>
          <p:cNvPr id="6" name="Content Placeholder 5"/>
          <p:cNvSpPr>
            <a:spLocks noGrp="1"/>
          </p:cNvSpPr>
          <p:nvPr>
            <p:ph sz="half" idx="2"/>
          </p:nvPr>
        </p:nvSpPr>
        <p:spPr>
          <a:xfrm>
            <a:off x="457200" y="2341639"/>
            <a:ext cx="4040188" cy="4354412"/>
          </a:xfrm>
        </p:spPr>
        <p:txBody>
          <a:bodyPr>
            <a:normAutofit/>
          </a:bodyPr>
          <a:lstStyle/>
          <a:p>
            <a:pPr marL="0" indent="0">
              <a:buNone/>
            </a:pPr>
            <a:r>
              <a:rPr lang="en-US" sz="1200" b="1" i="1" dirty="0"/>
              <a:t>How do they think of Macedonia?</a:t>
            </a:r>
          </a:p>
          <a:p>
            <a:pPr marL="179388" indent="-179388"/>
            <a:r>
              <a:rPr lang="en-US" sz="1200" dirty="0"/>
              <a:t>They live in Macedonia  so</a:t>
            </a:r>
            <a:r>
              <a:rPr lang="en-US" sz="1200" dirty="0" smtClean="0"/>
              <a:t> they have </a:t>
            </a:r>
            <a:r>
              <a:rPr lang="en-US" sz="1200" dirty="0"/>
              <a:t>access to a wide variety of sources</a:t>
            </a:r>
          </a:p>
          <a:p>
            <a:pPr marL="179388" indent="-179388"/>
            <a:r>
              <a:rPr lang="en-US" sz="1200" dirty="0"/>
              <a:t>Hear friends/ relatives to talk about their recent trips within Macedonia</a:t>
            </a:r>
          </a:p>
          <a:p>
            <a:pPr marL="179388" indent="-179388"/>
            <a:r>
              <a:rPr lang="en-US" sz="1200" dirty="0"/>
              <a:t>Hear something about a destination in the general media that catches their attention and makes them think that</a:t>
            </a:r>
            <a:r>
              <a:rPr lang="en-US" sz="1200" dirty="0" smtClean="0"/>
              <a:t> it </a:t>
            </a:r>
            <a:r>
              <a:rPr lang="en-US" sz="1200" dirty="0"/>
              <a:t>might be an interesting destination</a:t>
            </a:r>
            <a:r>
              <a:rPr lang="en-US" sz="1200" dirty="0" smtClean="0"/>
              <a:t> to </a:t>
            </a:r>
            <a:r>
              <a:rPr lang="en-US" sz="1200" dirty="0"/>
              <a:t>visit. </a:t>
            </a:r>
          </a:p>
          <a:p>
            <a:pPr marL="0" indent="0">
              <a:buNone/>
            </a:pPr>
            <a:endParaRPr lang="en-US" sz="1200" b="1" i="1" dirty="0"/>
          </a:p>
          <a:p>
            <a:pPr marL="0" indent="0">
              <a:buNone/>
            </a:pPr>
            <a:endParaRPr lang="en-US" sz="1200" b="1" i="1" dirty="0"/>
          </a:p>
          <a:p>
            <a:pPr marL="0" indent="0">
              <a:buNone/>
            </a:pPr>
            <a:r>
              <a:rPr lang="en-US" sz="1200" b="1" i="1" dirty="0"/>
              <a:t>How do they find information for Macedonia?</a:t>
            </a:r>
          </a:p>
          <a:p>
            <a:pPr marL="179388" indent="-179388"/>
            <a:r>
              <a:rPr lang="en-US" sz="1200" dirty="0"/>
              <a:t>Check online travel </a:t>
            </a:r>
            <a:r>
              <a:rPr lang="en-US" sz="1200" dirty="0" smtClean="0"/>
              <a:t>portals </a:t>
            </a:r>
            <a:r>
              <a:rPr lang="en-US" sz="1200" dirty="0"/>
              <a:t>for Macedonia as well as Facebook and </a:t>
            </a:r>
            <a:r>
              <a:rPr lang="en-US" sz="1200" dirty="0" err="1"/>
              <a:t>Youtube</a:t>
            </a:r>
            <a:endParaRPr lang="en-US" sz="1200" dirty="0"/>
          </a:p>
          <a:p>
            <a:pPr marL="179388" indent="-179388"/>
            <a:r>
              <a:rPr lang="en-US" sz="1200" dirty="0"/>
              <a:t>They visit hotel websites which provides them not only with availability of type of rooms and rates but also provides suggestions on what to do in the area</a:t>
            </a:r>
          </a:p>
          <a:p>
            <a:pPr marL="179388" indent="-179388"/>
            <a:r>
              <a:rPr lang="en-US" sz="1200" dirty="0"/>
              <a:t>Check online travel portal for specific information on for example cultural events or hiking trails</a:t>
            </a:r>
          </a:p>
          <a:p>
            <a:pPr marL="179388" indent="-179388"/>
            <a:r>
              <a:rPr lang="en-US" sz="1200" dirty="0"/>
              <a:t>Research articles in travel media and travel blogs on destinations within Macedonia</a:t>
            </a:r>
          </a:p>
          <a:p>
            <a:pPr marL="179388" indent="-179388"/>
            <a:endParaRPr lang="en-US" sz="1200" dirty="0"/>
          </a:p>
        </p:txBody>
      </p:sp>
      <p:sp>
        <p:nvSpPr>
          <p:cNvPr id="7" name="Text Placeholder 6"/>
          <p:cNvSpPr>
            <a:spLocks noGrp="1"/>
          </p:cNvSpPr>
          <p:nvPr>
            <p:ph type="body" sz="quarter" idx="3"/>
          </p:nvPr>
        </p:nvSpPr>
        <p:spPr>
          <a:xfrm>
            <a:off x="4645025" y="1924156"/>
            <a:ext cx="4041775" cy="460075"/>
          </a:xfrm>
        </p:spPr>
        <p:txBody>
          <a:bodyPr/>
          <a:lstStyle/>
          <a:p>
            <a:pPr algn="ctr"/>
            <a:r>
              <a:rPr lang="en-US" dirty="0"/>
              <a:t>Current</a:t>
            </a:r>
          </a:p>
        </p:txBody>
      </p:sp>
      <p:sp>
        <p:nvSpPr>
          <p:cNvPr id="8" name="Content Placeholder 7"/>
          <p:cNvSpPr>
            <a:spLocks noGrp="1"/>
          </p:cNvSpPr>
          <p:nvPr>
            <p:ph sz="quarter" idx="4"/>
          </p:nvPr>
        </p:nvSpPr>
        <p:spPr>
          <a:xfrm>
            <a:off x="4645025" y="2341639"/>
            <a:ext cx="4041775" cy="4032448"/>
          </a:xfrm>
        </p:spPr>
        <p:txBody>
          <a:bodyPr>
            <a:normAutofit fontScale="92500" lnSpcReduction="10000"/>
          </a:bodyPr>
          <a:lstStyle/>
          <a:p>
            <a:pPr marL="0" indent="0">
              <a:buNone/>
            </a:pPr>
            <a:r>
              <a:rPr lang="en-US" sz="1200" b="1" i="1" dirty="0"/>
              <a:t>How do they think of Macedonia?</a:t>
            </a:r>
          </a:p>
          <a:p>
            <a:pPr marL="179388" indent="-179388"/>
            <a:r>
              <a:rPr lang="en-US" sz="1297" dirty="0"/>
              <a:t>There are very few materials published in print media on specific destinations in Macedonian</a:t>
            </a:r>
          </a:p>
          <a:p>
            <a:pPr marL="179388" indent="-179388"/>
            <a:r>
              <a:rPr lang="en-US" sz="1297" dirty="0"/>
              <a:t>There have been a number of  television programs highlighting cultural and natural sites in Macedonia</a:t>
            </a:r>
          </a:p>
          <a:p>
            <a:pPr marL="179388" indent="-179388"/>
            <a:r>
              <a:rPr lang="en-US" sz="1297" dirty="0"/>
              <a:t>Hear friends/ relatives to talk about their recent trips within Macedonia</a:t>
            </a:r>
          </a:p>
          <a:p>
            <a:pPr marL="0" indent="0">
              <a:buNone/>
            </a:pPr>
            <a:endParaRPr lang="en-US" sz="1300" dirty="0"/>
          </a:p>
          <a:p>
            <a:pPr marL="0" indent="0">
              <a:buNone/>
            </a:pPr>
            <a:endParaRPr lang="en-US" sz="1300" dirty="0"/>
          </a:p>
          <a:p>
            <a:pPr marL="179388" indent="-179388">
              <a:buNone/>
            </a:pPr>
            <a:r>
              <a:rPr lang="en-US" sz="1300" dirty="0"/>
              <a:t> </a:t>
            </a:r>
            <a:r>
              <a:rPr lang="en-US" sz="1300" b="1" i="1" dirty="0"/>
              <a:t>How do they find information for Macedonia?</a:t>
            </a:r>
            <a:endParaRPr lang="en-US" sz="1300" b="1" i="1" dirty="0" smtClean="0"/>
          </a:p>
          <a:p>
            <a:pPr marL="179388" indent="-179388"/>
            <a:r>
              <a:rPr lang="en-US" sz="1300" dirty="0" smtClean="0"/>
              <a:t>Macedonia </a:t>
            </a:r>
            <a:r>
              <a:rPr lang="en-US" sz="1300" dirty="0"/>
              <a:t>Timeless offers the information in Macedonian and </a:t>
            </a:r>
            <a:r>
              <a:rPr lang="en-US" sz="1300" dirty="0" smtClean="0"/>
              <a:t>English and is geared towards the international market. The </a:t>
            </a:r>
            <a:r>
              <a:rPr lang="en-US" sz="1300" dirty="0"/>
              <a:t>site does link to a user generated site providing</a:t>
            </a:r>
            <a:r>
              <a:rPr lang="en-US" sz="1300" dirty="0" smtClean="0"/>
              <a:t> limited information </a:t>
            </a:r>
            <a:r>
              <a:rPr lang="en-US" sz="1300" dirty="0"/>
              <a:t>on hikes in Macedonia. </a:t>
            </a:r>
            <a:r>
              <a:rPr lang="en-US" sz="1300" dirty="0" smtClean="0"/>
              <a:t>Their </a:t>
            </a:r>
            <a:r>
              <a:rPr lang="en-US" sz="1300" dirty="0" err="1" smtClean="0"/>
              <a:t>Facebook</a:t>
            </a:r>
            <a:r>
              <a:rPr lang="en-US" sz="1300" dirty="0" smtClean="0"/>
              <a:t> </a:t>
            </a:r>
            <a:r>
              <a:rPr lang="en-US" sz="1300" dirty="0"/>
              <a:t>page  is updated a few times per week  with photos providing links to more specific information on the </a:t>
            </a:r>
            <a:r>
              <a:rPr lang="en-US" sz="1300" dirty="0" smtClean="0"/>
              <a:t>website and their </a:t>
            </a:r>
            <a:r>
              <a:rPr lang="en-US" sz="1300" dirty="0" err="1" smtClean="0"/>
              <a:t>Youtube</a:t>
            </a:r>
            <a:r>
              <a:rPr lang="en-US" sz="1300" dirty="0" smtClean="0"/>
              <a:t> </a:t>
            </a:r>
            <a:r>
              <a:rPr lang="en-US" sz="1300" dirty="0"/>
              <a:t>channel provides informative videos in Macedonian on different destinations and experiences around the </a:t>
            </a:r>
            <a:r>
              <a:rPr lang="en-US" sz="1300" dirty="0" smtClean="0"/>
              <a:t>country. Domestic tourists mostly find information through word of mouth and through sites as </a:t>
            </a:r>
            <a:r>
              <a:rPr lang="en-US" sz="1300" dirty="0" err="1" smtClean="0"/>
              <a:t>Facebook</a:t>
            </a:r>
            <a:r>
              <a:rPr lang="en-US" sz="1300" dirty="0" smtClean="0"/>
              <a:t> and Grouper.</a:t>
            </a:r>
            <a:endParaRPr lang="en-US" sz="1300" dirty="0"/>
          </a:p>
        </p:txBody>
      </p:sp>
      <p:sp>
        <p:nvSpPr>
          <p:cNvPr id="9" name="AutoShape 5"/>
          <p:cNvSpPr>
            <a:spLocks noChangeArrowheads="1"/>
          </p:cNvSpPr>
          <p:nvPr/>
        </p:nvSpPr>
        <p:spPr bwMode="auto">
          <a:xfrm>
            <a:off x="367658" y="780962"/>
            <a:ext cx="1414014" cy="976431"/>
          </a:xfrm>
          <a:prstGeom prst="homePlate">
            <a:avLst>
              <a:gd name="adj" fmla="val 40129"/>
            </a:avLst>
          </a:prstGeom>
          <a:solidFill>
            <a:schemeClr val="accent2">
              <a:lumMod val="20000"/>
              <a:lumOff val="80000"/>
            </a:schemeClr>
          </a:solidFill>
          <a:ln w="19050">
            <a:solidFill>
              <a:schemeClr val="accent2">
                <a:lumMod val="75000"/>
              </a:schemeClr>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Anticipation</a:t>
            </a:r>
          </a:p>
        </p:txBody>
      </p:sp>
      <p:sp>
        <p:nvSpPr>
          <p:cNvPr id="10" name="AutoShape 6"/>
          <p:cNvSpPr>
            <a:spLocks noChangeArrowheads="1"/>
          </p:cNvSpPr>
          <p:nvPr/>
        </p:nvSpPr>
        <p:spPr bwMode="auto">
          <a:xfrm>
            <a:off x="1510666" y="780962"/>
            <a:ext cx="1613221"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to place</a:t>
            </a:r>
          </a:p>
        </p:txBody>
      </p:sp>
      <p:sp>
        <p:nvSpPr>
          <p:cNvPr id="11" name="AutoShape 7"/>
          <p:cNvSpPr>
            <a:spLocks noChangeArrowheads="1"/>
          </p:cNvSpPr>
          <p:nvPr/>
        </p:nvSpPr>
        <p:spPr bwMode="auto">
          <a:xfrm>
            <a:off x="2867988" y="780962"/>
            <a:ext cx="2928958" cy="976431"/>
          </a:xfrm>
          <a:prstGeom prst="chevron">
            <a:avLst>
              <a:gd name="adj" fmla="val 45139"/>
            </a:avLst>
          </a:prstGeom>
          <a:solidFill>
            <a:schemeClr val="bg1"/>
          </a:solidFill>
          <a:ln w="19050">
            <a:solidFill>
              <a:srgbClr val="333300"/>
            </a:solidFill>
            <a:miter lim="800000"/>
            <a:headEnd/>
            <a:tailEnd/>
          </a:ln>
          <a:effectLst/>
        </p:spPr>
        <p:txBody>
          <a:bodyPr anchor="ctr"/>
          <a:lstStyle/>
          <a:p>
            <a:pPr algn="ctr" eaLnBrk="1" hangingPunct="1"/>
            <a:r>
              <a:rPr lang="en-US" sz="1400" b="1" dirty="0">
                <a:solidFill>
                  <a:schemeClr val="tx1">
                    <a:lumMod val="95000"/>
                    <a:lumOff val="5000"/>
                  </a:schemeClr>
                </a:solidFill>
                <a:latin typeface="Times New Roman" pitchFamily="18" charset="0"/>
              </a:rPr>
              <a:t>Destination Experience</a:t>
            </a:r>
          </a:p>
        </p:txBody>
      </p:sp>
      <p:sp>
        <p:nvSpPr>
          <p:cNvPr id="12" name="AutoShape 8"/>
          <p:cNvSpPr>
            <a:spLocks noChangeArrowheads="1"/>
          </p:cNvSpPr>
          <p:nvPr/>
        </p:nvSpPr>
        <p:spPr bwMode="auto">
          <a:xfrm>
            <a:off x="5511194" y="780962"/>
            <a:ext cx="1637464"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back</a:t>
            </a:r>
          </a:p>
        </p:txBody>
      </p:sp>
      <p:sp>
        <p:nvSpPr>
          <p:cNvPr id="13" name="AutoShape 9"/>
          <p:cNvSpPr>
            <a:spLocks noChangeArrowheads="1"/>
          </p:cNvSpPr>
          <p:nvPr/>
        </p:nvSpPr>
        <p:spPr bwMode="auto">
          <a:xfrm>
            <a:off x="6888873" y="780962"/>
            <a:ext cx="2125786"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    Recollection</a:t>
            </a:r>
          </a:p>
        </p:txBody>
      </p:sp>
    </p:spTree>
    <p:extLst>
      <p:ext uri="{BB962C8B-B14F-4D97-AF65-F5344CB8AC3E}">
        <p14:creationId xmlns:p14="http://schemas.microsoft.com/office/powerpoint/2010/main" val="4160709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02608"/>
          </a:xfrm>
        </p:spPr>
        <p:txBody>
          <a:bodyPr>
            <a:normAutofit fontScale="90000"/>
          </a:bodyPr>
          <a:lstStyle/>
          <a:p>
            <a:r>
              <a:rPr lang="en-US" b="1" dirty="0"/>
              <a:t>Domestic short break tourists: ANTICIPATION</a:t>
            </a:r>
            <a:endParaRPr lang="en-US" dirty="0"/>
          </a:p>
        </p:txBody>
      </p:sp>
      <p:sp>
        <p:nvSpPr>
          <p:cNvPr id="5" name="Text Placeholder 4"/>
          <p:cNvSpPr>
            <a:spLocks noGrp="1"/>
          </p:cNvSpPr>
          <p:nvPr>
            <p:ph type="body" idx="1"/>
          </p:nvPr>
        </p:nvSpPr>
        <p:spPr>
          <a:xfrm>
            <a:off x="457200" y="1924156"/>
            <a:ext cx="4040188" cy="460075"/>
          </a:xfrm>
        </p:spPr>
        <p:txBody>
          <a:bodyPr/>
          <a:lstStyle/>
          <a:p>
            <a:pPr algn="ctr"/>
            <a:r>
              <a:rPr lang="en-US" dirty="0"/>
              <a:t>Ideal</a:t>
            </a:r>
          </a:p>
        </p:txBody>
      </p:sp>
      <p:sp>
        <p:nvSpPr>
          <p:cNvPr id="6" name="Content Placeholder 5"/>
          <p:cNvSpPr>
            <a:spLocks noGrp="1"/>
          </p:cNvSpPr>
          <p:nvPr>
            <p:ph sz="half" idx="2"/>
          </p:nvPr>
        </p:nvSpPr>
        <p:spPr>
          <a:xfrm>
            <a:off x="457200" y="2341639"/>
            <a:ext cx="4040188" cy="4354412"/>
          </a:xfrm>
        </p:spPr>
        <p:txBody>
          <a:bodyPr>
            <a:normAutofit/>
          </a:bodyPr>
          <a:lstStyle/>
          <a:p>
            <a:pPr marL="0" indent="0">
              <a:buNone/>
            </a:pPr>
            <a:r>
              <a:rPr lang="en-US" sz="1200" b="1" i="1" dirty="0"/>
              <a:t>How do they book?</a:t>
            </a:r>
          </a:p>
          <a:p>
            <a:pPr marL="179388" indent="-179388"/>
            <a:r>
              <a:rPr lang="en-US" sz="1200" dirty="0"/>
              <a:t>They book</a:t>
            </a:r>
            <a:r>
              <a:rPr lang="en-US" sz="1200" dirty="0" smtClean="0"/>
              <a:t>  </a:t>
            </a:r>
            <a:r>
              <a:rPr lang="en-US" sz="1200" dirty="0"/>
              <a:t>their stay directly at the hotel via phone or email or use a consolidator such as Booking or </a:t>
            </a:r>
            <a:r>
              <a:rPr lang="en-US" sz="1200" dirty="0" err="1"/>
              <a:t>Airbnb</a:t>
            </a:r>
            <a:endParaRPr lang="en-US" sz="1200" dirty="0"/>
          </a:p>
          <a:p>
            <a:pPr marL="0" indent="0">
              <a:buNone/>
            </a:pPr>
            <a:endParaRPr lang="en-US" sz="1200" dirty="0"/>
          </a:p>
          <a:p>
            <a:pPr marL="0" indent="0">
              <a:buNone/>
            </a:pPr>
            <a:r>
              <a:rPr lang="en-US" sz="1200" b="1" i="1" dirty="0"/>
              <a:t>How do they research before leaving?</a:t>
            </a:r>
          </a:p>
          <a:p>
            <a:pPr marL="179388" indent="-179388"/>
            <a:r>
              <a:rPr lang="en-US" sz="1200" dirty="0"/>
              <a:t>They ask their friends and family</a:t>
            </a:r>
          </a:p>
          <a:p>
            <a:pPr marL="179388" indent="-179388"/>
            <a:r>
              <a:rPr lang="en-US" sz="1200" dirty="0"/>
              <a:t>They visit a website dedicated to domestic tourism</a:t>
            </a:r>
          </a:p>
          <a:p>
            <a:pPr marL="179388" indent="-179388"/>
            <a:r>
              <a:rPr lang="en-US" sz="1200" dirty="0"/>
              <a:t>General online research for places they are visiting</a:t>
            </a:r>
          </a:p>
          <a:p>
            <a:pPr marL="179388" indent="-179388"/>
            <a:endParaRPr lang="en-US" sz="1200" dirty="0"/>
          </a:p>
          <a:p>
            <a:pPr marL="0" indent="0">
              <a:buNone/>
            </a:pPr>
            <a:endParaRPr lang="en-US" sz="1200" b="1" i="1" dirty="0"/>
          </a:p>
          <a:p>
            <a:pPr marL="0" indent="0">
              <a:buNone/>
            </a:pPr>
            <a:endParaRPr lang="en-US" sz="1200" b="1" i="1" dirty="0"/>
          </a:p>
          <a:p>
            <a:pPr marL="0" indent="0">
              <a:buNone/>
            </a:pPr>
            <a:r>
              <a:rPr lang="en-US" sz="1200" b="1" i="1" dirty="0"/>
              <a:t>How do they buy trips (package or not)?</a:t>
            </a:r>
          </a:p>
          <a:p>
            <a:pPr marL="179388" indent="-179388"/>
            <a:r>
              <a:rPr lang="en-US" sz="1200" dirty="0"/>
              <a:t>The domestic traveler would have different options, package or not, catered to his or her specific needs</a:t>
            </a:r>
          </a:p>
          <a:p>
            <a:pPr marL="179388" indent="-179388">
              <a:buNone/>
            </a:pPr>
            <a:endParaRPr lang="en-US" sz="1200" dirty="0"/>
          </a:p>
        </p:txBody>
      </p:sp>
      <p:sp>
        <p:nvSpPr>
          <p:cNvPr id="7" name="Text Placeholder 6"/>
          <p:cNvSpPr>
            <a:spLocks noGrp="1"/>
          </p:cNvSpPr>
          <p:nvPr>
            <p:ph type="body" sz="quarter" idx="3"/>
          </p:nvPr>
        </p:nvSpPr>
        <p:spPr>
          <a:xfrm>
            <a:off x="4645025" y="1924156"/>
            <a:ext cx="4041775" cy="460075"/>
          </a:xfrm>
        </p:spPr>
        <p:txBody>
          <a:bodyPr/>
          <a:lstStyle/>
          <a:p>
            <a:pPr algn="ctr"/>
            <a:r>
              <a:rPr lang="en-US" dirty="0"/>
              <a:t>Current</a:t>
            </a:r>
          </a:p>
        </p:txBody>
      </p:sp>
      <p:sp>
        <p:nvSpPr>
          <p:cNvPr id="8" name="Content Placeholder 7"/>
          <p:cNvSpPr>
            <a:spLocks noGrp="1"/>
          </p:cNvSpPr>
          <p:nvPr>
            <p:ph sz="quarter" idx="4"/>
          </p:nvPr>
        </p:nvSpPr>
        <p:spPr>
          <a:xfrm>
            <a:off x="4645025" y="2341639"/>
            <a:ext cx="4041775" cy="4354412"/>
          </a:xfrm>
        </p:spPr>
        <p:txBody>
          <a:bodyPr>
            <a:normAutofit/>
          </a:bodyPr>
          <a:lstStyle/>
          <a:p>
            <a:pPr marL="0" indent="0">
              <a:buNone/>
            </a:pPr>
            <a:r>
              <a:rPr lang="en-US" sz="1200" b="1" i="1" dirty="0"/>
              <a:t>How do they book?</a:t>
            </a:r>
          </a:p>
          <a:p>
            <a:pPr marL="179388" indent="-179388"/>
            <a:r>
              <a:rPr lang="en-US" sz="1200" dirty="0"/>
              <a:t>They book directly by calling the hotel or reserve a room through Booking</a:t>
            </a:r>
          </a:p>
          <a:p>
            <a:pPr marL="179388" indent="-179388"/>
            <a:r>
              <a:rPr lang="en-US" sz="1200" dirty="0"/>
              <a:t>Recently a few new websites such as  </a:t>
            </a:r>
            <a:r>
              <a:rPr lang="en-US" sz="1200" dirty="0">
                <a:solidFill>
                  <a:srgbClr val="000000"/>
                </a:solidFill>
                <a:latin typeface="Times New Roman" panose="02020603050405020304" pitchFamily="18" charset="0"/>
                <a:cs typeface="Times New Roman" panose="02020603050405020304" pitchFamily="18" charset="0"/>
                <a:hlinkClick r:id="rId2"/>
              </a:rPr>
              <a:t>www.macedoniabooking.com</a:t>
            </a:r>
            <a:r>
              <a:rPr lang="en-US" sz="1200" dirty="0">
                <a:solidFill>
                  <a:srgbClr val="000000"/>
                </a:solidFill>
                <a:latin typeface="Times New Roman" panose="02020603050405020304" pitchFamily="18" charset="0"/>
                <a:cs typeface="Times New Roman" panose="02020603050405020304" pitchFamily="18" charset="0"/>
              </a:rPr>
              <a:t> and </a:t>
            </a:r>
            <a:r>
              <a:rPr lang="en-US" altLang="en-US" sz="1200" dirty="0">
                <a:solidFill>
                  <a:srgbClr val="000000"/>
                </a:solidFill>
                <a:latin typeface="Times New Roman" panose="02020603050405020304" pitchFamily="18" charset="0"/>
                <a:cs typeface="Times New Roman" panose="02020603050405020304" pitchFamily="18" charset="0"/>
                <a:hlinkClick r:id="rId3"/>
              </a:rPr>
              <a:t>http://macedonian-hotels.mk/</a:t>
            </a:r>
            <a:r>
              <a:rPr lang="en-US" altLang="en-US" sz="1200" dirty="0">
                <a:solidFill>
                  <a:srgbClr val="000000"/>
                </a:solidFill>
                <a:latin typeface="Times New Roman" panose="02020603050405020304" pitchFamily="18" charset="0"/>
                <a:cs typeface="Times New Roman" panose="02020603050405020304" pitchFamily="18" charset="0"/>
              </a:rPr>
              <a:t>, </a:t>
            </a:r>
            <a:r>
              <a:rPr lang="en-US" altLang="en-US" sz="1200" dirty="0">
                <a:solidFill>
                  <a:srgbClr val="000000"/>
                </a:solidFill>
              </a:rPr>
              <a:t>c</a:t>
            </a:r>
            <a:r>
              <a:rPr lang="en-US" sz="1200" dirty="0">
                <a:solidFill>
                  <a:srgbClr val="000000"/>
                </a:solidFill>
              </a:rPr>
              <a:t>ater </a:t>
            </a:r>
            <a:r>
              <a:rPr lang="en-US" sz="1200" dirty="0"/>
              <a:t>specifically to the domestic market in </a:t>
            </a:r>
            <a:r>
              <a:rPr lang="en-US" sz="1200" dirty="0" smtClean="0"/>
              <a:t>Macedonia. </a:t>
            </a:r>
            <a:r>
              <a:rPr lang="en-US" sz="1200" dirty="0" smtClean="0">
                <a:hlinkClick r:id="rId4"/>
              </a:rPr>
              <a:t>www.groeper.mk</a:t>
            </a:r>
            <a:r>
              <a:rPr lang="en-US" sz="1200" dirty="0" smtClean="0"/>
              <a:t> offers special promotions on accommodation and activities</a:t>
            </a:r>
          </a:p>
          <a:p>
            <a:pPr marL="179388" indent="-179388"/>
            <a:r>
              <a:rPr lang="en-US" sz="1200" dirty="0"/>
              <a:t>Majority of hotels and service providers are not very active with their Booking and </a:t>
            </a:r>
            <a:r>
              <a:rPr lang="en-US" sz="1200" dirty="0" err="1"/>
              <a:t>Tripadvisor</a:t>
            </a:r>
            <a:r>
              <a:rPr lang="en-US" sz="1200" dirty="0"/>
              <a:t> profiles and rarely respond to customer comments. </a:t>
            </a:r>
          </a:p>
          <a:p>
            <a:pPr marL="0" indent="0">
              <a:buNone/>
            </a:pPr>
            <a:endParaRPr lang="en-US" sz="1200" dirty="0"/>
          </a:p>
          <a:p>
            <a:pPr marL="0" indent="0">
              <a:buNone/>
            </a:pPr>
            <a:r>
              <a:rPr lang="en-US" sz="1200" b="1" i="1" dirty="0"/>
              <a:t>How do they research before leaving?</a:t>
            </a:r>
          </a:p>
          <a:p>
            <a:pPr marL="179388" indent="-179388"/>
            <a:r>
              <a:rPr lang="en-US" sz="1200" dirty="0"/>
              <a:t>They ask their friends or relatives</a:t>
            </a:r>
          </a:p>
          <a:p>
            <a:pPr marL="179388" indent="-179388"/>
            <a:r>
              <a:rPr lang="en-US" sz="1200" dirty="0"/>
              <a:t>Few cities and locations have their own travel </a:t>
            </a:r>
            <a:r>
              <a:rPr lang="en-US" sz="1200" dirty="0" smtClean="0"/>
              <a:t>websites</a:t>
            </a:r>
          </a:p>
          <a:p>
            <a:pPr marL="0" indent="0">
              <a:buNone/>
            </a:pPr>
            <a:endParaRPr lang="en-US" sz="1200" b="1" i="1" dirty="0"/>
          </a:p>
          <a:p>
            <a:pPr marL="0" indent="0">
              <a:buNone/>
            </a:pPr>
            <a:r>
              <a:rPr lang="en-US" sz="1200" b="1" i="1" dirty="0"/>
              <a:t>How do they buy trips (package or not)?</a:t>
            </a:r>
          </a:p>
          <a:p>
            <a:pPr marL="179388" indent="-179388"/>
            <a:r>
              <a:rPr lang="en-US" sz="1200" dirty="0"/>
              <a:t>They usually do not buy a package but would consider this if it would be catered specifically to the domestic market</a:t>
            </a:r>
          </a:p>
          <a:p>
            <a:pPr marL="179388" indent="-179388"/>
            <a:endParaRPr lang="en-US" sz="1200" dirty="0"/>
          </a:p>
        </p:txBody>
      </p:sp>
      <p:sp>
        <p:nvSpPr>
          <p:cNvPr id="9" name="AutoShape 5"/>
          <p:cNvSpPr>
            <a:spLocks noChangeArrowheads="1"/>
          </p:cNvSpPr>
          <p:nvPr/>
        </p:nvSpPr>
        <p:spPr bwMode="auto">
          <a:xfrm>
            <a:off x="367658" y="780962"/>
            <a:ext cx="1414014" cy="976431"/>
          </a:xfrm>
          <a:prstGeom prst="homePlate">
            <a:avLst>
              <a:gd name="adj" fmla="val 40129"/>
            </a:avLst>
          </a:prstGeom>
          <a:solidFill>
            <a:schemeClr val="accent2">
              <a:lumMod val="20000"/>
              <a:lumOff val="80000"/>
            </a:schemeClr>
          </a:solidFill>
          <a:ln w="19050">
            <a:solidFill>
              <a:schemeClr val="accent2">
                <a:lumMod val="75000"/>
              </a:schemeClr>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Anticipation</a:t>
            </a:r>
          </a:p>
        </p:txBody>
      </p:sp>
      <p:sp>
        <p:nvSpPr>
          <p:cNvPr id="10" name="AutoShape 6"/>
          <p:cNvSpPr>
            <a:spLocks noChangeArrowheads="1"/>
          </p:cNvSpPr>
          <p:nvPr/>
        </p:nvSpPr>
        <p:spPr bwMode="auto">
          <a:xfrm>
            <a:off x="1510666" y="780962"/>
            <a:ext cx="1613221"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to place</a:t>
            </a:r>
          </a:p>
        </p:txBody>
      </p:sp>
      <p:sp>
        <p:nvSpPr>
          <p:cNvPr id="11" name="AutoShape 7"/>
          <p:cNvSpPr>
            <a:spLocks noChangeArrowheads="1"/>
          </p:cNvSpPr>
          <p:nvPr/>
        </p:nvSpPr>
        <p:spPr bwMode="auto">
          <a:xfrm>
            <a:off x="2867988" y="780962"/>
            <a:ext cx="2928958" cy="976431"/>
          </a:xfrm>
          <a:prstGeom prst="chevron">
            <a:avLst>
              <a:gd name="adj" fmla="val 45139"/>
            </a:avLst>
          </a:prstGeom>
          <a:solidFill>
            <a:schemeClr val="bg1"/>
          </a:solidFill>
          <a:ln w="19050">
            <a:solidFill>
              <a:srgbClr val="333300"/>
            </a:solidFill>
            <a:miter lim="800000"/>
            <a:headEnd/>
            <a:tailEnd/>
          </a:ln>
          <a:effectLst/>
        </p:spPr>
        <p:txBody>
          <a:bodyPr anchor="ctr"/>
          <a:lstStyle/>
          <a:p>
            <a:pPr algn="ctr" eaLnBrk="1" hangingPunct="1"/>
            <a:r>
              <a:rPr lang="en-US" sz="1400" b="1" dirty="0">
                <a:solidFill>
                  <a:schemeClr val="tx1">
                    <a:lumMod val="95000"/>
                    <a:lumOff val="5000"/>
                  </a:schemeClr>
                </a:solidFill>
                <a:latin typeface="Times New Roman" pitchFamily="18" charset="0"/>
              </a:rPr>
              <a:t>Destination Experience</a:t>
            </a:r>
          </a:p>
        </p:txBody>
      </p:sp>
      <p:sp>
        <p:nvSpPr>
          <p:cNvPr id="12" name="AutoShape 8"/>
          <p:cNvSpPr>
            <a:spLocks noChangeArrowheads="1"/>
          </p:cNvSpPr>
          <p:nvPr/>
        </p:nvSpPr>
        <p:spPr bwMode="auto">
          <a:xfrm>
            <a:off x="5511194" y="780962"/>
            <a:ext cx="1637464"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back</a:t>
            </a:r>
          </a:p>
        </p:txBody>
      </p:sp>
      <p:sp>
        <p:nvSpPr>
          <p:cNvPr id="13" name="AutoShape 9"/>
          <p:cNvSpPr>
            <a:spLocks noChangeArrowheads="1"/>
          </p:cNvSpPr>
          <p:nvPr/>
        </p:nvSpPr>
        <p:spPr bwMode="auto">
          <a:xfrm>
            <a:off x="6888873" y="780962"/>
            <a:ext cx="2125786"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    Recollection</a:t>
            </a:r>
          </a:p>
        </p:txBody>
      </p:sp>
    </p:spTree>
    <p:extLst>
      <p:ext uri="{BB962C8B-B14F-4D97-AF65-F5344CB8AC3E}">
        <p14:creationId xmlns:p14="http://schemas.microsoft.com/office/powerpoint/2010/main" val="2403273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02608"/>
          </a:xfrm>
        </p:spPr>
        <p:txBody>
          <a:bodyPr>
            <a:normAutofit fontScale="90000"/>
          </a:bodyPr>
          <a:lstStyle/>
          <a:p>
            <a:r>
              <a:rPr lang="en-US" b="1" dirty="0">
                <a:solidFill>
                  <a:srgbClr val="000000"/>
                </a:solidFill>
              </a:rPr>
              <a:t>Domestic short break tourists: ANTICIPATION</a:t>
            </a:r>
          </a:p>
        </p:txBody>
      </p:sp>
      <p:sp>
        <p:nvSpPr>
          <p:cNvPr id="5" name="Text Placeholder 4"/>
          <p:cNvSpPr>
            <a:spLocks noGrp="1"/>
          </p:cNvSpPr>
          <p:nvPr>
            <p:ph type="body" idx="1"/>
          </p:nvPr>
        </p:nvSpPr>
        <p:spPr>
          <a:xfrm>
            <a:off x="457200" y="1924156"/>
            <a:ext cx="8229600" cy="460075"/>
          </a:xfrm>
        </p:spPr>
        <p:txBody>
          <a:bodyPr/>
          <a:lstStyle/>
          <a:p>
            <a:pPr algn="ctr"/>
            <a:r>
              <a:rPr lang="en-US" dirty="0"/>
              <a:t>Summary of Gaps and Opportunities</a:t>
            </a:r>
          </a:p>
        </p:txBody>
      </p:sp>
      <p:sp>
        <p:nvSpPr>
          <p:cNvPr id="6" name="Content Placeholder 5"/>
          <p:cNvSpPr>
            <a:spLocks noGrp="1"/>
          </p:cNvSpPr>
          <p:nvPr>
            <p:ph sz="half" idx="2"/>
          </p:nvPr>
        </p:nvSpPr>
        <p:spPr>
          <a:xfrm>
            <a:off x="457200" y="2551545"/>
            <a:ext cx="8229600" cy="3677498"/>
          </a:xfrm>
        </p:spPr>
        <p:txBody>
          <a:bodyPr>
            <a:normAutofit fontScale="92500" lnSpcReduction="10000"/>
          </a:bodyPr>
          <a:lstStyle/>
          <a:p>
            <a:pPr marL="0" indent="0">
              <a:buNone/>
            </a:pPr>
            <a:r>
              <a:rPr lang="en-US" sz="1100" b="1" i="1" dirty="0"/>
              <a:t>How do they think of Macedonia?</a:t>
            </a:r>
          </a:p>
          <a:p>
            <a:r>
              <a:rPr lang="en-US" sz="1189" dirty="0">
                <a:solidFill>
                  <a:srgbClr val="000000"/>
                </a:solidFill>
              </a:rPr>
              <a:t>Inconsistent regularity and amount of articles on Macedonia in local media (lack of boost of existing coverage through social media)</a:t>
            </a:r>
            <a:endParaRPr lang="en-US" sz="1189" dirty="0" smtClean="0">
              <a:solidFill>
                <a:srgbClr val="000000"/>
              </a:solidFill>
            </a:endParaRPr>
          </a:p>
          <a:p>
            <a:r>
              <a:rPr lang="en-US" sz="1189" dirty="0" smtClean="0">
                <a:solidFill>
                  <a:srgbClr val="000000"/>
                </a:solidFill>
              </a:rPr>
              <a:t>There is a lack in actively promoting  </a:t>
            </a:r>
            <a:r>
              <a:rPr lang="en-US" sz="1189" dirty="0">
                <a:solidFill>
                  <a:srgbClr val="000000"/>
                </a:solidFill>
              </a:rPr>
              <a:t>domestic tourism through different channels including product placement and campaigns</a:t>
            </a:r>
          </a:p>
          <a:p>
            <a:pPr marL="0" indent="0">
              <a:buNone/>
            </a:pPr>
            <a:endParaRPr lang="en-US" sz="1200" b="1" i="1" dirty="0">
              <a:solidFill>
                <a:srgbClr val="FF0000"/>
              </a:solidFill>
            </a:endParaRPr>
          </a:p>
          <a:p>
            <a:pPr marL="0" indent="0">
              <a:buNone/>
            </a:pPr>
            <a:r>
              <a:rPr lang="en-US" sz="1200" b="1" i="1" dirty="0">
                <a:solidFill>
                  <a:srgbClr val="000000"/>
                </a:solidFill>
              </a:rPr>
              <a:t>How do they find information for Macedonia?</a:t>
            </a:r>
          </a:p>
          <a:p>
            <a:pPr marL="0" indent="0">
              <a:buNone/>
            </a:pPr>
            <a:endParaRPr lang="en-US" sz="1200" b="1" i="1" dirty="0">
              <a:solidFill>
                <a:srgbClr val="000000"/>
              </a:solidFill>
            </a:endParaRPr>
          </a:p>
          <a:p>
            <a:pPr lvl="0"/>
            <a:r>
              <a:rPr lang="en-US" sz="1200" dirty="0">
                <a:solidFill>
                  <a:srgbClr val="000000"/>
                </a:solidFill>
              </a:rPr>
              <a:t>It is difficult to find all information for one destination in one place. There is</a:t>
            </a:r>
            <a:r>
              <a:rPr lang="en-US" sz="1200" dirty="0" smtClean="0">
                <a:solidFill>
                  <a:srgbClr val="000000"/>
                </a:solidFill>
              </a:rPr>
              <a:t> no brochure or </a:t>
            </a:r>
            <a:r>
              <a:rPr lang="en-US" sz="1200" dirty="0">
                <a:solidFill>
                  <a:srgbClr val="000000"/>
                </a:solidFill>
              </a:rPr>
              <a:t>web site available which provides information on</a:t>
            </a:r>
            <a:r>
              <a:rPr lang="en-US" sz="1200" dirty="0" smtClean="0">
                <a:solidFill>
                  <a:srgbClr val="000000"/>
                </a:solidFill>
              </a:rPr>
              <a:t> all of the tourism components in one place (accommodation</a:t>
            </a:r>
            <a:r>
              <a:rPr lang="en-US" sz="1200" dirty="0">
                <a:solidFill>
                  <a:srgbClr val="000000"/>
                </a:solidFill>
              </a:rPr>
              <a:t>, food, various activities, activities for children, families, education activities, </a:t>
            </a:r>
            <a:r>
              <a:rPr lang="en-US" sz="1200" dirty="0" smtClean="0">
                <a:solidFill>
                  <a:srgbClr val="000000"/>
                </a:solidFill>
              </a:rPr>
              <a:t>etc). </a:t>
            </a:r>
            <a:r>
              <a:rPr lang="en-US" sz="1200" dirty="0">
                <a:solidFill>
                  <a:srgbClr val="000000"/>
                </a:solidFill>
              </a:rPr>
              <a:t>There is also no information available on basic services such as doctor, dentist, pharmacy, public transport etc. for each destination</a:t>
            </a:r>
          </a:p>
          <a:p>
            <a:pPr lvl="0"/>
            <a:r>
              <a:rPr lang="en-US" sz="1200" dirty="0">
                <a:solidFill>
                  <a:srgbClr val="000000"/>
                </a:solidFill>
              </a:rPr>
              <a:t>The websites of the hotels and other types of accommodation provide limited  information about activities and tourist services offered in the destination by other entities. Also at the hotel or other type of accommodations itself it is difficult to find information about services that are not part of their offer (horse riding, paragliding, one-day excursion etc.)  or for restaurants other than which are part of the hotel.</a:t>
            </a:r>
          </a:p>
          <a:p>
            <a:pPr lvl="0"/>
            <a:r>
              <a:rPr lang="en-US" sz="1200" dirty="0">
                <a:solidFill>
                  <a:srgbClr val="000000"/>
                </a:solidFill>
              </a:rPr>
              <a:t>No information on local public transport (</a:t>
            </a:r>
            <a:r>
              <a:rPr lang="en-GB" sz="1200" dirty="0">
                <a:solidFill>
                  <a:srgbClr val="000000"/>
                </a:solidFill>
              </a:rPr>
              <a:t>between</a:t>
            </a:r>
            <a:r>
              <a:rPr lang="en-US" sz="1200" dirty="0">
                <a:solidFill>
                  <a:srgbClr val="000000"/>
                </a:solidFill>
              </a:rPr>
              <a:t> villages, to some tourist or picnic sites, etc.) in the destination.</a:t>
            </a:r>
          </a:p>
          <a:p>
            <a:pPr lvl="0">
              <a:buNone/>
            </a:pPr>
            <a:endParaRPr lang="en-US" sz="1200" dirty="0">
              <a:solidFill>
                <a:srgbClr val="000000"/>
              </a:solidFill>
            </a:endParaRPr>
          </a:p>
          <a:p>
            <a:pPr lvl="0">
              <a:buNone/>
            </a:pPr>
            <a:r>
              <a:rPr lang="en-US" sz="1200" i="1" dirty="0">
                <a:solidFill>
                  <a:srgbClr val="000000"/>
                </a:solidFill>
              </a:rPr>
              <a:t>“Sometimes I only find out later there was a really interesting event taking </a:t>
            </a:r>
            <a:r>
              <a:rPr lang="en-US" sz="1200" i="1" dirty="0" smtClean="0">
                <a:solidFill>
                  <a:srgbClr val="000000"/>
                </a:solidFill>
              </a:rPr>
              <a:t>place in a particular destination. </a:t>
            </a:r>
            <a:r>
              <a:rPr lang="en-US" sz="1200" i="1" dirty="0">
                <a:solidFill>
                  <a:srgbClr val="000000"/>
                </a:solidFill>
              </a:rPr>
              <a:t>I would have traveled there but I didn’t know about it”</a:t>
            </a:r>
            <a:r>
              <a:rPr lang="en-US" sz="1200" dirty="0">
                <a:solidFill>
                  <a:srgbClr val="000000"/>
                </a:solidFill>
              </a:rPr>
              <a:t> – Domestic traveler</a:t>
            </a:r>
          </a:p>
          <a:p>
            <a:pPr lvl="0"/>
            <a:endParaRPr lang="en-US" sz="1200" dirty="0">
              <a:solidFill>
                <a:srgbClr val="FF0000"/>
              </a:solidFill>
            </a:endParaRPr>
          </a:p>
          <a:p>
            <a:pPr marL="0" indent="0">
              <a:buNone/>
            </a:pPr>
            <a:r>
              <a:rPr lang="en-US" sz="1200" b="1" i="1" dirty="0"/>
              <a:t>How do they book?</a:t>
            </a:r>
          </a:p>
          <a:p>
            <a:pPr marL="179388" indent="-179388"/>
            <a:r>
              <a:rPr lang="en-US" sz="1200" dirty="0"/>
              <a:t>Limited sophistication in managing presence in Booking, </a:t>
            </a:r>
            <a:r>
              <a:rPr lang="en-US" sz="1200" dirty="0" err="1"/>
              <a:t>Tripadvisor</a:t>
            </a:r>
            <a:r>
              <a:rPr lang="en-US" sz="1200" dirty="0"/>
              <a:t> and social media for hotels, attractions and other operators</a:t>
            </a:r>
          </a:p>
          <a:p>
            <a:pPr marL="0" indent="0">
              <a:buNone/>
            </a:pPr>
            <a:endParaRPr lang="en-US" sz="1200" dirty="0"/>
          </a:p>
        </p:txBody>
      </p:sp>
      <p:sp>
        <p:nvSpPr>
          <p:cNvPr id="9" name="AutoShape 5"/>
          <p:cNvSpPr>
            <a:spLocks noChangeArrowheads="1"/>
          </p:cNvSpPr>
          <p:nvPr/>
        </p:nvSpPr>
        <p:spPr bwMode="auto">
          <a:xfrm>
            <a:off x="367658" y="780962"/>
            <a:ext cx="1414014" cy="976431"/>
          </a:xfrm>
          <a:prstGeom prst="homePlate">
            <a:avLst>
              <a:gd name="adj" fmla="val 40129"/>
            </a:avLst>
          </a:prstGeom>
          <a:solidFill>
            <a:schemeClr val="accent2">
              <a:lumMod val="20000"/>
              <a:lumOff val="80000"/>
            </a:schemeClr>
          </a:solidFill>
          <a:ln w="19050">
            <a:solidFill>
              <a:schemeClr val="accent2">
                <a:lumMod val="75000"/>
              </a:schemeClr>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Anticipation</a:t>
            </a:r>
          </a:p>
        </p:txBody>
      </p:sp>
      <p:sp>
        <p:nvSpPr>
          <p:cNvPr id="10" name="AutoShape 6"/>
          <p:cNvSpPr>
            <a:spLocks noChangeArrowheads="1"/>
          </p:cNvSpPr>
          <p:nvPr/>
        </p:nvSpPr>
        <p:spPr bwMode="auto">
          <a:xfrm>
            <a:off x="1510666" y="780962"/>
            <a:ext cx="1613221"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to place</a:t>
            </a:r>
          </a:p>
        </p:txBody>
      </p:sp>
      <p:sp>
        <p:nvSpPr>
          <p:cNvPr id="11" name="AutoShape 7"/>
          <p:cNvSpPr>
            <a:spLocks noChangeArrowheads="1"/>
          </p:cNvSpPr>
          <p:nvPr/>
        </p:nvSpPr>
        <p:spPr bwMode="auto">
          <a:xfrm>
            <a:off x="2867988" y="780962"/>
            <a:ext cx="2928958" cy="976431"/>
          </a:xfrm>
          <a:prstGeom prst="chevron">
            <a:avLst>
              <a:gd name="adj" fmla="val 45139"/>
            </a:avLst>
          </a:prstGeom>
          <a:solidFill>
            <a:schemeClr val="bg1"/>
          </a:solidFill>
          <a:ln w="19050">
            <a:solidFill>
              <a:srgbClr val="333300"/>
            </a:solidFill>
            <a:miter lim="800000"/>
            <a:headEnd/>
            <a:tailEnd/>
          </a:ln>
          <a:effectLst/>
        </p:spPr>
        <p:txBody>
          <a:bodyPr anchor="ctr"/>
          <a:lstStyle/>
          <a:p>
            <a:pPr algn="ctr" eaLnBrk="1" hangingPunct="1"/>
            <a:r>
              <a:rPr lang="en-US" sz="1400" b="1" dirty="0">
                <a:solidFill>
                  <a:schemeClr val="tx1">
                    <a:lumMod val="95000"/>
                    <a:lumOff val="5000"/>
                  </a:schemeClr>
                </a:solidFill>
                <a:latin typeface="Times New Roman" pitchFamily="18" charset="0"/>
              </a:rPr>
              <a:t>Destination Experience</a:t>
            </a:r>
          </a:p>
        </p:txBody>
      </p:sp>
      <p:sp>
        <p:nvSpPr>
          <p:cNvPr id="12" name="AutoShape 8"/>
          <p:cNvSpPr>
            <a:spLocks noChangeArrowheads="1"/>
          </p:cNvSpPr>
          <p:nvPr/>
        </p:nvSpPr>
        <p:spPr bwMode="auto">
          <a:xfrm>
            <a:off x="5511194" y="780962"/>
            <a:ext cx="1637464"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Travel back</a:t>
            </a:r>
          </a:p>
        </p:txBody>
      </p:sp>
      <p:sp>
        <p:nvSpPr>
          <p:cNvPr id="13" name="AutoShape 9"/>
          <p:cNvSpPr>
            <a:spLocks noChangeArrowheads="1"/>
          </p:cNvSpPr>
          <p:nvPr/>
        </p:nvSpPr>
        <p:spPr bwMode="auto">
          <a:xfrm>
            <a:off x="6888873" y="780962"/>
            <a:ext cx="2125786" cy="976431"/>
          </a:xfrm>
          <a:prstGeom prst="chevron">
            <a:avLst>
              <a:gd name="adj" fmla="val 42659"/>
            </a:avLst>
          </a:prstGeom>
          <a:solidFill>
            <a:schemeClr val="bg1"/>
          </a:solidFill>
          <a:ln w="19050">
            <a:solidFill>
              <a:srgbClr val="333300"/>
            </a:solidFill>
            <a:miter lim="800000"/>
            <a:headEnd/>
            <a:tailEnd/>
          </a:ln>
          <a:effectLst/>
        </p:spPr>
        <p:txBody>
          <a:bodyPr anchor="ctr"/>
          <a:lstStyle/>
          <a:p>
            <a:pPr eaLnBrk="1" hangingPunct="1"/>
            <a:r>
              <a:rPr lang="en-US" sz="1400" b="1" dirty="0">
                <a:solidFill>
                  <a:schemeClr val="tx1">
                    <a:lumMod val="95000"/>
                    <a:lumOff val="5000"/>
                  </a:schemeClr>
                </a:solidFill>
                <a:latin typeface="Times New Roman" pitchFamily="18" charset="0"/>
              </a:rPr>
              <a:t>    Recollection</a:t>
            </a:r>
          </a:p>
        </p:txBody>
      </p:sp>
    </p:spTree>
    <p:extLst>
      <p:ext uri="{BB962C8B-B14F-4D97-AF65-F5344CB8AC3E}">
        <p14:creationId xmlns:p14="http://schemas.microsoft.com/office/powerpoint/2010/main" val="4280914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5121</TotalTime>
  <Words>4237</Words>
  <Application>Microsoft Office PowerPoint</Application>
  <PresentationFormat>On-screen Show (4:3)</PresentationFormat>
  <Paragraphs>427</Paragraphs>
  <Slides>22</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Times New Roman</vt:lpstr>
      <vt:lpstr>Office Theme</vt:lpstr>
      <vt:lpstr>Domestic Short Break Tourists  Ideal Traveler Profile: Nikola, Marija, Darko and Maja  &amp; Visitor Experience Value Chain Analysis  (VCA)</vt:lpstr>
      <vt:lpstr>Domestic Short Break Tourists  Ideal Traveler Profile: Nikola, Marija, Maja and Darko  &amp; Visitor Experience Value Chain Analysis  (VCA)</vt:lpstr>
      <vt:lpstr>PowerPoint Presentation</vt:lpstr>
      <vt:lpstr>PowerPoint Presentation</vt:lpstr>
      <vt:lpstr>PowerPoint Presentation</vt:lpstr>
      <vt:lpstr>Domestic Short Break Tourists  Ideal Traveler Profile: Nikola, Marija, Darko and Maja  &amp; Visitor Experience Value Chain Analysis  (VCA)</vt:lpstr>
      <vt:lpstr>Domestic short break tourists: ANTICIPATION</vt:lpstr>
      <vt:lpstr>Domestic short break tourists: ANTICIPATION</vt:lpstr>
      <vt:lpstr>Domestic short break tourists: ANTICIPATION</vt:lpstr>
      <vt:lpstr>Domestic short break tourists: TRAVEL TO</vt:lpstr>
      <vt:lpstr>Domestic short break tourists: TRAVEL TO</vt:lpstr>
      <vt:lpstr>Domestic short break  tourists: DESTINATION EXPERIENCE</vt:lpstr>
      <vt:lpstr>Domestic short break  tourists: DESTINATION EXPERIENCE</vt:lpstr>
      <vt:lpstr>Domestic short break  tourists: DESTINATION EXPERIENCE</vt:lpstr>
      <vt:lpstr>Domestic short break  tourists: DESTINATION EXPERIENCE</vt:lpstr>
      <vt:lpstr>Domestic short break  tourists: DESTINATION EXPERIENCE</vt:lpstr>
      <vt:lpstr>Domestic short break  tourists: DESTINATION EXPERIENCE</vt:lpstr>
      <vt:lpstr>Domestic short break  tourists: DESTINATION EXPERIENCE</vt:lpstr>
      <vt:lpstr>Domestic short break tourists: DESTINATION EXPERIENCE</vt:lpstr>
      <vt:lpstr>Domestic short break tourists: TRAVEL TO</vt:lpstr>
      <vt:lpstr>Domestic short break  tourists: DESTINATION EXPERIENCE</vt:lpstr>
      <vt:lpstr>Domestic short break  tourists: DESTINATION EXPERIENCE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Milena Nikolova</dc:creator>
  <cp:lastModifiedBy>Melissa Rekas</cp:lastModifiedBy>
  <cp:revision>88</cp:revision>
  <dcterms:created xsi:type="dcterms:W3CDTF">2016-06-27T20:58:27Z</dcterms:created>
  <dcterms:modified xsi:type="dcterms:W3CDTF">2016-07-21T13:50:55Z</dcterms:modified>
</cp:coreProperties>
</file>